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8" r:id="rId10"/>
    <p:sldId id="289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90" r:id="rId30"/>
    <p:sldId id="296" r:id="rId31"/>
    <p:sldId id="292" r:id="rId32"/>
    <p:sldId id="293" r:id="rId33"/>
    <p:sldId id="294" r:id="rId34"/>
    <p:sldId id="295" r:id="rId35"/>
    <p:sldId id="297" r:id="rId36"/>
    <p:sldId id="303" r:id="rId37"/>
    <p:sldId id="304" r:id="rId38"/>
    <p:sldId id="298" r:id="rId39"/>
    <p:sldId id="299" r:id="rId40"/>
    <p:sldId id="300" r:id="rId41"/>
    <p:sldId id="301" r:id="rId42"/>
    <p:sldId id="302" r:id="rId43"/>
    <p:sldId id="282" r:id="rId44"/>
    <p:sldId id="283" r:id="rId45"/>
    <p:sldId id="284" r:id="rId46"/>
    <p:sldId id="285" r:id="rId47"/>
    <p:sldId id="286" r:id="rId48"/>
    <p:sldId id="287" r:id="rId4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66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88B3"/>
    <a:srgbClr val="BE004C"/>
    <a:srgbClr val="CCE4BB"/>
    <a:srgbClr val="69BB2D"/>
    <a:srgbClr val="A0CBD1"/>
    <a:srgbClr val="5B3163"/>
    <a:srgbClr val="45A1AC"/>
    <a:srgbClr val="533F7A"/>
    <a:srgbClr val="FF6600"/>
    <a:srgbClr val="015D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35" autoAdjust="0"/>
    <p:restoredTop sz="92226" autoAdjust="0"/>
  </p:normalViewPr>
  <p:slideViewPr>
    <p:cSldViewPr snapToGrid="0">
      <p:cViewPr varScale="1">
        <p:scale>
          <a:sx n="105" d="100"/>
          <a:sy n="105" d="100"/>
        </p:scale>
        <p:origin x="1032" y="108"/>
      </p:cViewPr>
      <p:guideLst>
        <p:guide orient="horz" pos="2160"/>
        <p:guide pos="36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2B7851-FA3F-1543-9FAB-DCD902E6CB3B}" type="datetimeFigureOut">
              <a:rPr lang="en-US" smtClean="0"/>
              <a:t>4/21/2023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43212C-D7EE-654D-94D3-6D73D68942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48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3212C-D7EE-654D-94D3-6D73D68942D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082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3212C-D7EE-654D-94D3-6D73D68942D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321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3212C-D7EE-654D-94D3-6D73D68942D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481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6"/>
          <p:cNvSpPr txBox="1">
            <a:spLocks noChangeArrowheads="1"/>
          </p:cNvSpPr>
          <p:nvPr userDrawn="1"/>
        </p:nvSpPr>
        <p:spPr bwMode="auto">
          <a:xfrm>
            <a:off x="5723467" y="274638"/>
            <a:ext cx="3043238" cy="67710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900" dirty="0"/>
              <a:t>PowerPoint</a:t>
            </a:r>
            <a:r>
              <a:rPr lang="en-US" sz="1900" baseline="30000" dirty="0"/>
              <a:t>®</a:t>
            </a:r>
            <a:r>
              <a:rPr lang="en-US" sz="1900" dirty="0"/>
              <a:t> Lecture Presentation</a:t>
            </a:r>
          </a:p>
        </p:txBody>
      </p:sp>
      <p:sp>
        <p:nvSpPr>
          <p:cNvPr id="9" name="Text Box 7"/>
          <p:cNvSpPr txBox="1">
            <a:spLocks noChangeArrowheads="1"/>
          </p:cNvSpPr>
          <p:nvPr userDrawn="1"/>
        </p:nvSpPr>
        <p:spPr bwMode="auto">
          <a:xfrm>
            <a:off x="5723467" y="2741613"/>
            <a:ext cx="1670050" cy="50482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50000"/>
              </a:spcAft>
              <a:buClr>
                <a:srgbClr val="669900"/>
              </a:buClr>
              <a:buFont typeface="Wingdings" charset="0"/>
              <a:buNone/>
            </a:pPr>
            <a:r>
              <a:rPr lang="en-US" sz="1800" b="1" dirty="0"/>
              <a:t>C H A P T E R</a:t>
            </a:r>
          </a:p>
        </p:txBody>
      </p:sp>
      <p:sp>
        <p:nvSpPr>
          <p:cNvPr id="7" name="Text Box 10"/>
          <p:cNvSpPr txBox="1">
            <a:spLocks noChangeArrowheads="1"/>
          </p:cNvSpPr>
          <p:nvPr userDrawn="1"/>
        </p:nvSpPr>
        <p:spPr bwMode="auto">
          <a:xfrm>
            <a:off x="0" y="6611112"/>
            <a:ext cx="9144000" cy="2286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900" dirty="0"/>
              <a:t>© 2017 Pearson Education, Inc.</a:t>
            </a:r>
          </a:p>
        </p:txBody>
      </p:sp>
      <p:sp>
        <p:nvSpPr>
          <p:cNvPr id="3084" name="Rectangle 12"/>
          <p:cNvSpPr>
            <a:spLocks noChangeArrowheads="1"/>
          </p:cNvSpPr>
          <p:nvPr userDrawn="1"/>
        </p:nvSpPr>
        <p:spPr bwMode="auto">
          <a:xfrm>
            <a:off x="5730875" y="4011613"/>
            <a:ext cx="2895600" cy="685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z="3200" dirty="0">
              <a:solidFill>
                <a:srgbClr val="00ACF7"/>
              </a:solidFill>
            </a:endParaRPr>
          </a:p>
        </p:txBody>
      </p:sp>
      <p:pic>
        <p:nvPicPr>
          <p:cNvPr id="2" name="Picture 1" descr="STAN9804_06_mrktg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82283" cy="686714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BE004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buClr>
                <a:srgbClr val="BE004C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buClr>
                <a:srgbClr val="BE004C"/>
              </a:buClr>
              <a:defRPr/>
            </a:lvl2pPr>
            <a:lvl3pPr>
              <a:lnSpc>
                <a:spcPct val="100000"/>
              </a:lnSpc>
              <a:buClr>
                <a:srgbClr val="BE004C"/>
              </a:buClr>
              <a:defRPr/>
            </a:lvl3pPr>
            <a:lvl4pPr>
              <a:lnSpc>
                <a:spcPct val="100000"/>
              </a:lnSpc>
              <a:buClr>
                <a:srgbClr val="BE004C"/>
              </a:buClr>
              <a:defRPr/>
            </a:lvl4pPr>
            <a:lvl5pPr>
              <a:lnSpc>
                <a:spcPct val="100000"/>
              </a:lnSpc>
              <a:buClr>
                <a:srgbClr val="BE004C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276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Dou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2575" y="90488"/>
            <a:ext cx="8861425" cy="1077218"/>
          </a:xfrm>
        </p:spPr>
        <p:txBody>
          <a:bodyPr/>
          <a:lstStyle>
            <a:lvl1pPr>
              <a:defRPr>
                <a:solidFill>
                  <a:srgbClr val="BE004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625" y="1554094"/>
            <a:ext cx="8537575" cy="4770505"/>
          </a:xfrm>
        </p:spPr>
        <p:txBody>
          <a:bodyPr/>
          <a:lstStyle>
            <a:lvl1pPr>
              <a:buClr>
                <a:srgbClr val="BE004C"/>
              </a:buClr>
              <a:defRPr/>
            </a:lvl1pPr>
            <a:lvl2pPr>
              <a:buClr>
                <a:srgbClr val="BE004C"/>
              </a:buClr>
              <a:defRPr sz="2400"/>
            </a:lvl2pPr>
            <a:lvl3pPr>
              <a:buClr>
                <a:srgbClr val="BE004C"/>
              </a:buClr>
              <a:defRPr/>
            </a:lvl3pPr>
            <a:lvl4pPr>
              <a:buClr>
                <a:srgbClr val="BE004C"/>
              </a:buClr>
              <a:defRPr/>
            </a:lvl4pPr>
            <a:lvl5pPr>
              <a:buClr>
                <a:srgbClr val="BE004C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0354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_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BE004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625" y="1068388"/>
            <a:ext cx="4192588" cy="5256212"/>
          </a:xfrm>
        </p:spPr>
        <p:txBody>
          <a:bodyPr/>
          <a:lstStyle>
            <a:lvl1pPr>
              <a:buClr>
                <a:srgbClr val="BE004C"/>
              </a:buClr>
              <a:defRPr sz="2800"/>
            </a:lvl1pPr>
            <a:lvl2pPr>
              <a:buClr>
                <a:srgbClr val="BE004C"/>
              </a:buClr>
              <a:defRPr sz="2400"/>
            </a:lvl2pPr>
            <a:lvl3pPr>
              <a:buClr>
                <a:srgbClr val="BE004C"/>
              </a:buClr>
              <a:defRPr sz="2000"/>
            </a:lvl3pPr>
            <a:lvl4pPr>
              <a:buClr>
                <a:srgbClr val="BE004C"/>
              </a:buClr>
              <a:defRPr sz="1800"/>
            </a:lvl4pPr>
            <a:lvl5pPr>
              <a:buClr>
                <a:srgbClr val="BE004C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068388"/>
            <a:ext cx="4192587" cy="5256212"/>
          </a:xfrm>
        </p:spPr>
        <p:txBody>
          <a:bodyPr/>
          <a:lstStyle>
            <a:lvl1pPr>
              <a:buClr>
                <a:srgbClr val="BE004C"/>
              </a:buClr>
              <a:defRPr sz="2800"/>
            </a:lvl1pPr>
            <a:lvl2pPr>
              <a:buClr>
                <a:srgbClr val="BE004C"/>
              </a:buClr>
              <a:defRPr sz="2400"/>
            </a:lvl2pPr>
            <a:lvl3pPr>
              <a:buClr>
                <a:srgbClr val="BE004C"/>
              </a:buClr>
              <a:defRPr sz="2000"/>
            </a:lvl3pPr>
            <a:lvl4pPr>
              <a:buClr>
                <a:srgbClr val="BE004C"/>
              </a:buClr>
              <a:defRPr sz="1800"/>
            </a:lvl4pPr>
            <a:lvl5pPr>
              <a:buClr>
                <a:srgbClr val="BE004C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6831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_Dou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2575" y="90488"/>
            <a:ext cx="8861425" cy="1077218"/>
          </a:xfrm>
        </p:spPr>
        <p:txBody>
          <a:bodyPr/>
          <a:lstStyle>
            <a:lvl1pPr>
              <a:defRPr>
                <a:solidFill>
                  <a:srgbClr val="BE004C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625" y="1545214"/>
            <a:ext cx="4192588" cy="4779385"/>
          </a:xfrm>
        </p:spPr>
        <p:txBody>
          <a:bodyPr/>
          <a:lstStyle>
            <a:lvl1pPr>
              <a:buClr>
                <a:srgbClr val="BE004C"/>
              </a:buClr>
              <a:defRPr sz="2800"/>
            </a:lvl1pPr>
            <a:lvl2pPr>
              <a:buClr>
                <a:srgbClr val="BE004C"/>
              </a:buClr>
              <a:defRPr sz="2400"/>
            </a:lvl2pPr>
            <a:lvl3pPr>
              <a:buClr>
                <a:srgbClr val="BE004C"/>
              </a:buClr>
              <a:defRPr sz="2000"/>
            </a:lvl3pPr>
            <a:lvl4pPr>
              <a:buClr>
                <a:srgbClr val="BE004C"/>
              </a:buClr>
              <a:defRPr sz="1800"/>
            </a:lvl4pPr>
            <a:lvl5pPr>
              <a:buClr>
                <a:srgbClr val="BE004C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545336"/>
            <a:ext cx="4192587" cy="4782312"/>
          </a:xfrm>
        </p:spPr>
        <p:txBody>
          <a:bodyPr/>
          <a:lstStyle>
            <a:lvl1pPr>
              <a:buClr>
                <a:srgbClr val="BE004C"/>
              </a:buClr>
              <a:defRPr sz="2800"/>
            </a:lvl1pPr>
            <a:lvl2pPr>
              <a:buClr>
                <a:srgbClr val="BE004C"/>
              </a:buClr>
              <a:defRPr sz="2400"/>
            </a:lvl2pPr>
            <a:lvl3pPr>
              <a:buClr>
                <a:srgbClr val="BE004C"/>
              </a:buClr>
              <a:defRPr sz="2000"/>
            </a:lvl3pPr>
            <a:lvl4pPr>
              <a:buClr>
                <a:srgbClr val="BE004C"/>
              </a:buClr>
              <a:defRPr sz="1800"/>
            </a:lvl4pPr>
            <a:lvl5pPr>
              <a:buClr>
                <a:srgbClr val="BE004C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422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2575" y="90488"/>
            <a:ext cx="88614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1625" y="1068388"/>
            <a:ext cx="8537575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2"/>
          <p:cNvSpPr>
            <a:spLocks/>
          </p:cNvSpPr>
          <p:nvPr userDrawn="1"/>
        </p:nvSpPr>
        <p:spPr bwMode="auto">
          <a:xfrm>
            <a:off x="0" y="0"/>
            <a:ext cx="9153144" cy="152400"/>
          </a:xfrm>
          <a:prstGeom prst="rect">
            <a:avLst/>
          </a:prstGeom>
          <a:solidFill>
            <a:srgbClr val="A188B3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endParaRPr lang="en-US" sz="3200" dirty="0"/>
          </a:p>
        </p:txBody>
      </p:sp>
      <p:sp>
        <p:nvSpPr>
          <p:cNvPr id="109570" name="Rectangle 2"/>
          <p:cNvSpPr>
            <a:spLocks noChangeArrowheads="1"/>
          </p:cNvSpPr>
          <p:nvPr/>
        </p:nvSpPr>
        <p:spPr bwMode="gray">
          <a:xfrm>
            <a:off x="87313" y="6611112"/>
            <a:ext cx="5399087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r>
              <a:rPr lang="en-GB" sz="900" dirty="0">
                <a:cs typeface="Arial" charset="0"/>
              </a:rPr>
              <a:t>© 2017 Pearson Education, Inc.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2" r:id="rId4"/>
    <p:sldLayoutId id="2147483654" r:id="rId5"/>
  </p:sldLayoutIdLst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rgbClr val="BE004C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rgbClr val="00ACF7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rgbClr val="00ACF7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rgbClr val="00ACF7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rgbClr val="00ACF7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ACF7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ACF7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ACF7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ACF7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fontAlgn="base">
        <a:lnSpc>
          <a:spcPct val="100000"/>
        </a:lnSpc>
        <a:spcBef>
          <a:spcPct val="20000"/>
        </a:spcBef>
        <a:spcAft>
          <a:spcPct val="0"/>
        </a:spcAft>
        <a:buClr>
          <a:srgbClr val="BE004C"/>
        </a:buClr>
        <a:buFont typeface="Times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100000"/>
        </a:lnSpc>
        <a:spcBef>
          <a:spcPct val="20000"/>
        </a:spcBef>
        <a:spcAft>
          <a:spcPct val="0"/>
        </a:spcAft>
        <a:buClr>
          <a:srgbClr val="BE004C"/>
        </a:buClr>
        <a:buFont typeface="Times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lnSpc>
          <a:spcPct val="100000"/>
        </a:lnSpc>
        <a:spcBef>
          <a:spcPct val="20000"/>
        </a:spcBef>
        <a:spcAft>
          <a:spcPct val="0"/>
        </a:spcAft>
        <a:buClr>
          <a:srgbClr val="BE004C"/>
        </a:buClr>
        <a:buFont typeface="Times" charset="0"/>
        <a:buChar char="•"/>
        <a:defRPr sz="22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lnSpc>
          <a:spcPct val="100000"/>
        </a:lnSpc>
        <a:spcBef>
          <a:spcPct val="20000"/>
        </a:spcBef>
        <a:spcAft>
          <a:spcPct val="0"/>
        </a:spcAft>
        <a:buClr>
          <a:srgbClr val="BE004C"/>
        </a:buClr>
        <a:buFont typeface="Times" charset="0"/>
        <a:buChar char="•"/>
        <a:defRPr sz="22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lnSpc>
          <a:spcPct val="100000"/>
        </a:lnSpc>
        <a:spcBef>
          <a:spcPct val="20000"/>
        </a:spcBef>
        <a:spcAft>
          <a:spcPct val="0"/>
        </a:spcAft>
        <a:buClr>
          <a:srgbClr val="BE004C"/>
        </a:buClr>
        <a:buFont typeface="Times" charset="0"/>
        <a:buChar char="•"/>
        <a:defRPr sz="2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150000"/>
        </a:lnSpc>
        <a:spcBef>
          <a:spcPct val="20000"/>
        </a:spcBef>
        <a:spcAft>
          <a:spcPct val="0"/>
        </a:spcAft>
        <a:buClr>
          <a:srgbClr val="00ACF7"/>
        </a:buClr>
        <a:buFont typeface="Times" charset="0"/>
        <a:buChar char="•"/>
        <a:defRPr sz="2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150000"/>
        </a:lnSpc>
        <a:spcBef>
          <a:spcPct val="20000"/>
        </a:spcBef>
        <a:spcAft>
          <a:spcPct val="0"/>
        </a:spcAft>
        <a:buClr>
          <a:srgbClr val="00ACF7"/>
        </a:buClr>
        <a:buFont typeface="Times" charset="0"/>
        <a:buChar char="•"/>
        <a:defRPr sz="2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150000"/>
        </a:lnSpc>
        <a:spcBef>
          <a:spcPct val="20000"/>
        </a:spcBef>
        <a:spcAft>
          <a:spcPct val="0"/>
        </a:spcAft>
        <a:buClr>
          <a:srgbClr val="00ACF7"/>
        </a:buClr>
        <a:buFont typeface="Times" charset="0"/>
        <a:buChar char="•"/>
        <a:defRPr sz="2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150000"/>
        </a:lnSpc>
        <a:spcBef>
          <a:spcPct val="20000"/>
        </a:spcBef>
        <a:spcAft>
          <a:spcPct val="0"/>
        </a:spcAft>
        <a:buClr>
          <a:srgbClr val="00ACF7"/>
        </a:buClr>
        <a:buFont typeface="Times" charset="0"/>
        <a:buChar char="•"/>
        <a:defRPr sz="2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5711841" y="4011613"/>
            <a:ext cx="3187381" cy="2246769"/>
          </a:xfrm>
          <a:prstGeom prst="rect">
            <a:avLst/>
          </a:prstGeom>
          <a:noFill/>
          <a:ln/>
        </p:spPr>
        <p:txBody>
          <a:bodyPr wrap="square">
            <a:spAutoFit/>
          </a:bodyPr>
          <a:lstStyle/>
          <a:p>
            <a:r>
              <a:rPr lang="en-US" sz="3500" dirty="0">
                <a:solidFill>
                  <a:schemeClr val="tx1"/>
                </a:solidFill>
              </a:rPr>
              <a:t>The Urinary System: Fluid and Electrolyte Balance</a:t>
            </a:r>
          </a:p>
        </p:txBody>
      </p:sp>
      <p:sp>
        <p:nvSpPr>
          <p:cNvPr id="2052" name="Rectangle 11"/>
          <p:cNvSpPr>
            <a:spLocks noChangeArrowheads="1"/>
          </p:cNvSpPr>
          <p:nvPr/>
        </p:nvSpPr>
        <p:spPr bwMode="auto">
          <a:xfrm>
            <a:off x="7334658" y="2212848"/>
            <a:ext cx="1524000" cy="881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sz="6000" b="1" i="1" dirty="0">
                <a:solidFill>
                  <a:srgbClr val="BE004C"/>
                </a:solidFill>
                <a:cs typeface="Arial" charset="0"/>
              </a:rPr>
              <a:t>19c</a:t>
            </a:r>
            <a:endParaRPr lang="en-US" sz="6000" i="1" dirty="0">
              <a:solidFill>
                <a:srgbClr val="BE004C"/>
              </a:solidFill>
              <a:cs typeface="Arial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Respiratory alkalosis can be due to either direct or reflex hypoxemic stimulation of the respiratory center, to pulmonary disease, or to excessive mechanical ventilation.</a:t>
            </a:r>
          </a:p>
        </p:txBody>
      </p:sp>
    </p:spTree>
    <p:extLst>
      <p:ext uri="{BB962C8B-B14F-4D97-AF65-F5344CB8AC3E}">
        <p14:creationId xmlns:p14="http://schemas.microsoft.com/office/powerpoint/2010/main" val="3265678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Sources of Acid-Base Disturbances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Metabolic acidosis</a:t>
            </a:r>
          </a:p>
          <a:p>
            <a:pPr lvl="1" eaLnBrk="1" hangingPunct="1"/>
            <a:r>
              <a:rPr lang="en-US" dirty="0">
                <a:ea typeface="ＭＳ Ｐゴシック" charset="0"/>
                <a:sym typeface="Wingdings" charset="0"/>
              </a:rPr>
              <a:t>Decreased pH through something other than CO</a:t>
            </a:r>
            <a:r>
              <a:rPr lang="en-US" baseline="-25000" dirty="0">
                <a:ea typeface="ＭＳ Ｐゴシック" charset="0"/>
                <a:sym typeface="Wingdings" charset="0"/>
              </a:rPr>
              <a:t>2</a:t>
            </a:r>
            <a:endParaRPr lang="en-US" dirty="0">
              <a:ea typeface="ＭＳ Ｐゴシック" charset="0"/>
              <a:sym typeface="Wingdings" charset="0"/>
            </a:endParaRPr>
          </a:p>
          <a:p>
            <a:pPr lvl="2" eaLnBrk="1" hangingPunct="1"/>
            <a:r>
              <a:rPr lang="en-US" dirty="0">
                <a:ea typeface="ＭＳ Ｐゴシック" charset="0"/>
                <a:sym typeface="Wingdings" charset="0"/>
              </a:rPr>
              <a:t>High-protein diet</a:t>
            </a:r>
          </a:p>
          <a:p>
            <a:pPr lvl="2" eaLnBrk="1" hangingPunct="1"/>
            <a:r>
              <a:rPr lang="en-US" dirty="0">
                <a:ea typeface="ＭＳ Ｐゴシック" charset="0"/>
                <a:sym typeface="Wingdings" charset="0"/>
              </a:rPr>
              <a:t>High-fat diet</a:t>
            </a:r>
          </a:p>
          <a:p>
            <a:pPr lvl="2" eaLnBrk="1" hangingPunct="1"/>
            <a:r>
              <a:rPr lang="en-US" dirty="0">
                <a:ea typeface="ＭＳ Ｐゴシック" charset="0"/>
                <a:sym typeface="Wingdings" charset="0"/>
              </a:rPr>
              <a:t>Heavy exercise</a:t>
            </a:r>
          </a:p>
          <a:p>
            <a:pPr lvl="2" eaLnBrk="1" hangingPunct="1"/>
            <a:r>
              <a:rPr lang="en-US" dirty="0">
                <a:ea typeface="ＭＳ Ｐゴシック" charset="0"/>
                <a:sym typeface="Wingdings" charset="0"/>
              </a:rPr>
              <a:t>Severe diarrhea (loss of bicarbonate)</a:t>
            </a:r>
          </a:p>
          <a:p>
            <a:pPr lvl="2" eaLnBrk="1" hangingPunct="1"/>
            <a:r>
              <a:rPr lang="en-US" dirty="0">
                <a:ea typeface="ＭＳ Ｐゴシック" charset="0"/>
                <a:sym typeface="Wingdings" charset="0"/>
              </a:rPr>
              <a:t>Renal dysfunction</a:t>
            </a:r>
            <a:endParaRPr lang="en-US" dirty="0">
              <a:ea typeface="ＭＳ Ｐゴシック" charset="0"/>
            </a:endParaRP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57285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Sources of Acid-Base Disturbances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Metabolic alkalosis</a:t>
            </a:r>
          </a:p>
          <a:p>
            <a:pPr lvl="1" eaLnBrk="1" hangingPunct="1"/>
            <a:r>
              <a:rPr lang="en-US" dirty="0">
                <a:ea typeface="ＭＳ Ｐゴシック" charset="0"/>
                <a:sym typeface="Wingdings" charset="0"/>
              </a:rPr>
              <a:t>Increased pH through something other than CO</a:t>
            </a:r>
            <a:r>
              <a:rPr lang="en-US" baseline="-25000" dirty="0">
                <a:ea typeface="ＭＳ Ｐゴシック" charset="0"/>
                <a:sym typeface="Wingdings" charset="0"/>
              </a:rPr>
              <a:t>2</a:t>
            </a:r>
            <a:endParaRPr lang="en-US" dirty="0">
              <a:ea typeface="ＭＳ Ｐゴシック" charset="0"/>
              <a:sym typeface="Wingdings" charset="0"/>
            </a:endParaRPr>
          </a:p>
          <a:p>
            <a:pPr lvl="2" eaLnBrk="1" hangingPunct="1"/>
            <a:r>
              <a:rPr lang="en-US" dirty="0">
                <a:ea typeface="ＭＳ Ｐゴシック" charset="0"/>
                <a:sym typeface="Wingdings" charset="0"/>
              </a:rPr>
              <a:t>Excessive vomiting (loss of hydrogen ions)</a:t>
            </a:r>
          </a:p>
          <a:p>
            <a:pPr lvl="2" eaLnBrk="1" hangingPunct="1"/>
            <a:r>
              <a:rPr lang="en-US" dirty="0">
                <a:ea typeface="ＭＳ Ｐゴシック" charset="0"/>
                <a:sym typeface="Wingdings" charset="0"/>
              </a:rPr>
              <a:t>Consumption of alkaline products (baking soda)</a:t>
            </a:r>
          </a:p>
          <a:p>
            <a:pPr lvl="2" eaLnBrk="1" hangingPunct="1"/>
            <a:r>
              <a:rPr lang="en-US" dirty="0">
                <a:ea typeface="ＭＳ Ｐゴシック" charset="0"/>
                <a:sym typeface="Wingdings" charset="0"/>
              </a:rPr>
              <a:t>Renal dysfunction</a:t>
            </a:r>
            <a:endParaRPr lang="en-US" dirty="0">
              <a:ea typeface="ＭＳ Ｐゴシック" charset="0"/>
            </a:endParaRP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1031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Defense Mechanisms Against Acid-Base Disturbances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Three lines of defense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Buffering of hydrogen ions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Respiratory compensation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Renal compensation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56931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Defense Mechanisms Against Acid-Base Disturbances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Buffering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Quickest defense against changes in pH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Most important ECF buffer = bicarbonate</a:t>
            </a:r>
          </a:p>
          <a:p>
            <a:pPr lvl="2" eaLnBrk="1" hangingPunct="1"/>
            <a:r>
              <a:rPr lang="en-US" dirty="0">
                <a:ea typeface="ＭＳ Ｐゴシック" charset="0"/>
              </a:rPr>
              <a:t>HCO</a:t>
            </a:r>
            <a:r>
              <a:rPr lang="en-US" baseline="-25000" dirty="0">
                <a:ea typeface="ＭＳ Ｐゴシック" charset="0"/>
              </a:rPr>
              <a:t>3</a:t>
            </a:r>
            <a:r>
              <a:rPr lang="en-US" baseline="30000" dirty="0">
                <a:ea typeface="ＭＳ Ｐゴシック" charset="0"/>
              </a:rPr>
              <a:t>–</a:t>
            </a:r>
            <a:r>
              <a:rPr lang="en-US" dirty="0">
                <a:ea typeface="ＭＳ Ｐゴシック" charset="0"/>
              </a:rPr>
              <a:t> + H</a:t>
            </a:r>
            <a:r>
              <a:rPr lang="en-US" baseline="30000" dirty="0">
                <a:ea typeface="ＭＳ Ｐゴシック" charset="0"/>
              </a:rPr>
              <a:t>+</a:t>
            </a:r>
            <a:r>
              <a:rPr lang="en-US" dirty="0">
                <a:ea typeface="ＭＳ Ｐゴシック" charset="0"/>
              </a:rPr>
              <a:t>      </a:t>
            </a:r>
            <a:r>
              <a:rPr lang="en-US" dirty="0">
                <a:ea typeface="ＭＳ Ｐゴシック" charset="0"/>
                <a:sym typeface="Wingdings" charset="0"/>
              </a:rPr>
              <a:t>H</a:t>
            </a:r>
            <a:r>
              <a:rPr lang="en-US" baseline="-25000" dirty="0">
                <a:ea typeface="ＭＳ Ｐゴシック" charset="0"/>
                <a:sym typeface="Wingdings" charset="0"/>
              </a:rPr>
              <a:t>2</a:t>
            </a:r>
            <a:r>
              <a:rPr lang="en-US" dirty="0">
                <a:ea typeface="ＭＳ Ｐゴシック" charset="0"/>
                <a:sym typeface="Wingdings" charset="0"/>
              </a:rPr>
              <a:t>CO</a:t>
            </a:r>
            <a:r>
              <a:rPr lang="en-US" baseline="-25000" dirty="0">
                <a:ea typeface="ＭＳ Ｐゴシック" charset="0"/>
                <a:sym typeface="Wingdings" charset="0"/>
              </a:rPr>
              <a:t>3</a:t>
            </a:r>
            <a:endParaRPr lang="en-US" dirty="0">
              <a:ea typeface="ＭＳ Ｐゴシック" charset="0"/>
              <a:sym typeface="Wingdings" charset="0"/>
            </a:endParaRPr>
          </a:p>
          <a:p>
            <a:pPr lvl="1" eaLnBrk="1" hangingPunct="1"/>
            <a:r>
              <a:rPr lang="en-US" dirty="0">
                <a:ea typeface="ＭＳ Ｐゴシック" charset="0"/>
              </a:rPr>
              <a:t>ICF buffers</a:t>
            </a:r>
          </a:p>
          <a:p>
            <a:pPr lvl="2" eaLnBrk="1" hangingPunct="1"/>
            <a:r>
              <a:rPr lang="en-US" dirty="0">
                <a:ea typeface="ＭＳ Ｐゴシック" charset="0"/>
              </a:rPr>
              <a:t>Proteins: Protein</a:t>
            </a:r>
            <a:r>
              <a:rPr lang="en-US" baseline="30000" dirty="0">
                <a:ea typeface="ＭＳ Ｐゴシック" charset="0"/>
              </a:rPr>
              <a:t>–</a:t>
            </a:r>
            <a:r>
              <a:rPr lang="en-US" dirty="0">
                <a:ea typeface="ＭＳ Ｐゴシック" charset="0"/>
              </a:rPr>
              <a:t> + H</a:t>
            </a:r>
            <a:r>
              <a:rPr lang="en-US" baseline="-25000" dirty="0">
                <a:ea typeface="ＭＳ Ｐゴシック" charset="0"/>
              </a:rPr>
              <a:t>+</a:t>
            </a:r>
            <a:r>
              <a:rPr lang="en-US" dirty="0">
                <a:ea typeface="ＭＳ Ｐゴシック" charset="0"/>
              </a:rPr>
              <a:t>     </a:t>
            </a:r>
            <a:r>
              <a:rPr lang="en-US" dirty="0" err="1">
                <a:ea typeface="ＭＳ Ｐゴシック" charset="0"/>
                <a:sym typeface="Wingdings" charset="0"/>
              </a:rPr>
              <a:t>H</a:t>
            </a:r>
            <a:r>
              <a:rPr lang="en-US" dirty="0" err="1">
                <a:ea typeface="ＭＳ Ｐゴシック" charset="0"/>
                <a:sym typeface="Symbol" charset="0"/>
              </a:rPr>
              <a:t></a:t>
            </a:r>
            <a:r>
              <a:rPr lang="en-US" dirty="0" err="1">
                <a:ea typeface="ＭＳ Ｐゴシック" charset="0"/>
                <a:sym typeface="Wingdings" charset="0"/>
              </a:rPr>
              <a:t>Protein</a:t>
            </a:r>
            <a:endParaRPr lang="en-US" dirty="0">
              <a:ea typeface="ＭＳ Ｐゴシック" charset="0"/>
            </a:endParaRPr>
          </a:p>
          <a:p>
            <a:pPr lvl="2" eaLnBrk="1" hangingPunct="1"/>
            <a:r>
              <a:rPr lang="en-US" dirty="0">
                <a:ea typeface="ＭＳ Ｐゴシック" charset="0"/>
              </a:rPr>
              <a:t>Phosphates: HPO</a:t>
            </a:r>
            <a:r>
              <a:rPr lang="en-US" baseline="-25000" dirty="0">
                <a:ea typeface="ＭＳ Ｐゴシック" charset="0"/>
              </a:rPr>
              <a:t>4</a:t>
            </a:r>
            <a:r>
              <a:rPr lang="en-US" baseline="30000" dirty="0">
                <a:ea typeface="ＭＳ Ｐゴシック" charset="0"/>
              </a:rPr>
              <a:t>2–</a:t>
            </a:r>
            <a:r>
              <a:rPr lang="en-US" dirty="0">
                <a:ea typeface="ＭＳ Ｐゴシック" charset="0"/>
              </a:rPr>
              <a:t> + H</a:t>
            </a:r>
            <a:r>
              <a:rPr lang="en-US" baseline="30000" dirty="0">
                <a:ea typeface="ＭＳ Ｐゴシック" charset="0"/>
              </a:rPr>
              <a:t>+</a:t>
            </a:r>
            <a:r>
              <a:rPr lang="en-US" dirty="0">
                <a:ea typeface="ＭＳ Ｐゴシック" charset="0"/>
              </a:rPr>
              <a:t>      </a:t>
            </a:r>
            <a:r>
              <a:rPr lang="en-US" dirty="0">
                <a:ea typeface="ＭＳ Ｐゴシック" charset="0"/>
                <a:sym typeface="Wingdings" charset="0"/>
              </a:rPr>
              <a:t>H</a:t>
            </a:r>
            <a:r>
              <a:rPr lang="en-US" baseline="30000" dirty="0">
                <a:ea typeface="ＭＳ Ｐゴシック" charset="0"/>
                <a:sym typeface="Wingdings" charset="0"/>
              </a:rPr>
              <a:t>2</a:t>
            </a:r>
            <a:r>
              <a:rPr lang="en-US" dirty="0">
                <a:ea typeface="ＭＳ Ｐゴシック" charset="0"/>
                <a:sym typeface="Wingdings" charset="0"/>
              </a:rPr>
              <a:t>PO</a:t>
            </a:r>
            <a:r>
              <a:rPr lang="en-US" baseline="-25000" dirty="0">
                <a:ea typeface="ＭＳ Ｐゴシック" charset="0"/>
                <a:sym typeface="Wingdings" charset="0"/>
              </a:rPr>
              <a:t>4</a:t>
            </a:r>
            <a:r>
              <a:rPr lang="en-US" dirty="0">
                <a:ea typeface="ＭＳ Ｐゴシック" charset="0"/>
                <a:sym typeface="Wingdings" charset="0"/>
              </a:rPr>
              <a:t>–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6" name="Picture 72" descr="Untitled-1.jpg                                                 001D8635ServDisk_05                    BE4022FB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252" y="4323970"/>
            <a:ext cx="277910" cy="14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2" descr="Untitled-1.jpg                                                 001D8635ServDisk_05                    BE4022FB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766" y="3058732"/>
            <a:ext cx="263489" cy="137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2" descr="Untitled-1.jpg                                                 001D8635ServDisk_05                    BE4022FB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686" y="3957647"/>
            <a:ext cx="263489" cy="137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6346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Defense Mechanisms Against Acid-Base Disturbances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Respiratory compensation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Second line of defense</a:t>
            </a:r>
          </a:p>
          <a:p>
            <a:pPr lvl="2" eaLnBrk="1" hangingPunct="1"/>
            <a:r>
              <a:rPr lang="en-US" dirty="0">
                <a:ea typeface="ＭＳ Ｐゴシック" charset="0"/>
              </a:rPr>
              <a:t>Takes minutes to have an effect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Regulates pH by varying ventilation</a:t>
            </a:r>
          </a:p>
          <a:p>
            <a:pPr lvl="2" eaLnBrk="1" hangingPunct="1"/>
            <a:r>
              <a:rPr lang="en-US" dirty="0">
                <a:ea typeface="ＭＳ Ｐゴシック" charset="0"/>
              </a:rPr>
              <a:t>Increased ventilation</a:t>
            </a:r>
            <a:r>
              <a:rPr lang="en-US" dirty="0">
                <a:ea typeface="ＭＳ Ｐゴシック" charset="0"/>
                <a:sym typeface="Symbol" charset="0"/>
              </a:rPr>
              <a:t> </a:t>
            </a:r>
            <a:r>
              <a:rPr lang="en-US" dirty="0">
                <a:ea typeface="ＭＳ Ｐゴシック" charset="0"/>
                <a:sym typeface="Wingdings" charset="0"/>
              </a:rPr>
              <a:t> </a:t>
            </a:r>
            <a:r>
              <a:rPr lang="en-US" dirty="0">
                <a:ea typeface="ＭＳ Ｐゴシック" charset="0"/>
              </a:rPr>
              <a:t>decreased CO</a:t>
            </a:r>
            <a:r>
              <a:rPr lang="en-US" baseline="-25000" dirty="0">
                <a:ea typeface="ＭＳ Ｐゴシック" charset="0"/>
              </a:rPr>
              <a:t>2</a:t>
            </a:r>
            <a:endParaRPr lang="en-US" dirty="0">
              <a:ea typeface="ＭＳ Ｐゴシック" charset="0"/>
            </a:endParaRPr>
          </a:p>
          <a:p>
            <a:pPr lvl="2" eaLnBrk="1" hangingPunct="1"/>
            <a:r>
              <a:rPr lang="en-US" dirty="0">
                <a:ea typeface="ＭＳ Ｐゴシック" charset="0"/>
              </a:rPr>
              <a:t>Decreased ventilation </a:t>
            </a:r>
            <a:r>
              <a:rPr lang="en-US" dirty="0">
                <a:ea typeface="ＭＳ Ｐゴシック" charset="0"/>
                <a:sym typeface="Symbol" charset="0"/>
              </a:rPr>
              <a:t></a:t>
            </a:r>
            <a:r>
              <a:rPr lang="en-US" dirty="0">
                <a:ea typeface="ＭＳ Ｐゴシック" charset="0"/>
              </a:rPr>
              <a:t> increased CO</a:t>
            </a:r>
            <a:r>
              <a:rPr lang="en-US" baseline="-25000" dirty="0">
                <a:ea typeface="ＭＳ Ｐゴシック" charset="0"/>
              </a:rPr>
              <a:t>2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80897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19.25  The mechanism by which decreases in plasma pH increase ventilation.</a:t>
            </a:r>
            <a:endParaRPr lang="en-US" b="1" dirty="0">
              <a:solidFill>
                <a:srgbClr val="000000"/>
              </a:solidFill>
            </a:endParaRPr>
          </a:p>
        </p:txBody>
      </p:sp>
      <p:pic>
        <p:nvPicPr>
          <p:cNvPr id="4" name="Picture 3" descr="figure_19_25_unlabeled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4"/>
          <a:stretch/>
        </p:blipFill>
        <p:spPr>
          <a:xfrm>
            <a:off x="2248180" y="504048"/>
            <a:ext cx="4647640" cy="62367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57247" y="631849"/>
            <a:ext cx="2467815" cy="364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70" b="1" dirty="0"/>
              <a:t>Plasma pH (   acidity)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47181" y="1518695"/>
            <a:ext cx="3178460" cy="364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70" b="1" i="1" dirty="0"/>
              <a:t>Peripheral chemoreceptors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84636" y="2033286"/>
            <a:ext cx="2303562" cy="364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70" b="1" dirty="0"/>
              <a:t>Detect and respond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07625" y="3171951"/>
            <a:ext cx="1345161" cy="364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70" b="1" dirty="0"/>
              <a:t>Ventilation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49463" y="4070477"/>
            <a:ext cx="1505272" cy="364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70" b="1" dirty="0"/>
              <a:t>Plasma </a:t>
            </a:r>
            <a:r>
              <a:rPr lang="en-US" sz="1770" b="1" i="1" dirty="0"/>
              <a:t>P</a:t>
            </a:r>
            <a:r>
              <a:rPr lang="en-US" sz="1770" b="1" baseline="-25000" dirty="0"/>
              <a:t>CO</a:t>
            </a:r>
            <a:r>
              <a:rPr lang="en-US" sz="1500" b="1" baseline="-51000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62292" y="5000384"/>
            <a:ext cx="1345304" cy="364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70" b="1" dirty="0"/>
              <a:t>Plasma pH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63368" y="2679258"/>
            <a:ext cx="1184940" cy="6370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770" b="1" dirty="0"/>
              <a:t>Negative</a:t>
            </a:r>
          </a:p>
          <a:p>
            <a:pPr algn="l"/>
            <a:r>
              <a:rPr lang="en-US" sz="1770" b="1" dirty="0"/>
              <a:t>feedback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78769" y="5632461"/>
            <a:ext cx="1773782" cy="364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770" b="1" dirty="0"/>
              <a:t>Initial stimulus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78769" y="6013461"/>
            <a:ext cx="2723823" cy="364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770" b="1" dirty="0"/>
              <a:t>Physiological response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78769" y="6394461"/>
            <a:ext cx="878367" cy="364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770" b="1" dirty="0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3831621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Defense Mechanisms Against Acid-Base Disturbances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Renal compensation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Third line of defense</a:t>
            </a:r>
          </a:p>
          <a:p>
            <a:pPr lvl="2" eaLnBrk="1" hangingPunct="1"/>
            <a:r>
              <a:rPr lang="en-US" dirty="0">
                <a:ea typeface="ＭＳ Ｐゴシック" charset="0"/>
              </a:rPr>
              <a:t>Takes hours to days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Regulates excretion of hydrogen ions and bicarbonate in urine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Regulates synthesis of new bicarbonate in renal tubules</a:t>
            </a:r>
          </a:p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Effects of increased acidity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Increased secretion of hydrogen ions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Increased reabsorption of bicarbonate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Increased synthesis of new bicarbonate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39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Defense Mechanisms Against Acid-Base Disturbances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Renal handling of hydrogen and bicarbonate ions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Proximal tubule</a:t>
            </a:r>
          </a:p>
          <a:p>
            <a:pPr lvl="2" eaLnBrk="1" hangingPunct="1"/>
            <a:r>
              <a:rPr lang="en-US" dirty="0">
                <a:ea typeface="ＭＳ Ｐゴシック" charset="0"/>
              </a:rPr>
              <a:t>Bicarbonate reabsorption coupled to hydrogen ion secretion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Distal tubule and collecting duct</a:t>
            </a:r>
          </a:p>
          <a:p>
            <a:pPr lvl="2" eaLnBrk="1" hangingPunct="1"/>
            <a:r>
              <a:rPr lang="en-US" dirty="0">
                <a:ea typeface="ＭＳ Ｐゴシック" charset="0"/>
              </a:rPr>
              <a:t>Secretion of hydrogen ions coupled to synthesis of new bicarbonate 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925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19.26  Bicarbonate reabsorption and hydrogen ion secretion in the proximal tubule.</a:t>
            </a:r>
          </a:p>
        </p:txBody>
      </p:sp>
      <p:pic>
        <p:nvPicPr>
          <p:cNvPr id="4" name="Picture 3" descr="figure_19_26_unlabeled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3"/>
          <a:stretch/>
        </p:blipFill>
        <p:spPr>
          <a:xfrm>
            <a:off x="271272" y="871728"/>
            <a:ext cx="8601456" cy="49420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03165" y="930640"/>
            <a:ext cx="3159620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50" b="1" dirty="0"/>
              <a:t>Proximal tubule epithelial cell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99538" y="2123794"/>
            <a:ext cx="537533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50" b="1" dirty="0"/>
              <a:t>Na</a:t>
            </a:r>
            <a:r>
              <a:rPr lang="en-US" sz="1650" b="1" baseline="30000" dirty="0"/>
              <a:t>+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06449" y="3890329"/>
            <a:ext cx="479618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50" b="1" dirty="0"/>
              <a:t>Cl</a:t>
            </a:r>
            <a:r>
              <a:rPr lang="en-US" sz="1650" b="1" baseline="30000" dirty="0"/>
              <a:t>–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50390" y="2344742"/>
            <a:ext cx="419853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50" b="1" dirty="0"/>
              <a:t>K</a:t>
            </a:r>
            <a:r>
              <a:rPr lang="en-US" sz="1650" b="1" baseline="30000" dirty="0"/>
              <a:t>+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63632" y="3165895"/>
            <a:ext cx="419853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50" b="1" dirty="0"/>
              <a:t>H</a:t>
            </a:r>
            <a:r>
              <a:rPr lang="en-US" sz="1650" b="1" baseline="30000" dirty="0"/>
              <a:t>+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10486" y="3196767"/>
            <a:ext cx="537533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50" b="1" dirty="0"/>
              <a:t>Na</a:t>
            </a:r>
            <a:r>
              <a:rPr lang="en-US" sz="1650" b="1" baseline="30000" dirty="0"/>
              <a:t>+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88588" y="4127407"/>
            <a:ext cx="813043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50" b="1" dirty="0"/>
              <a:t>HCO</a:t>
            </a:r>
            <a:r>
              <a:rPr lang="en-US" sz="1650" b="1" baseline="-25000" dirty="0"/>
              <a:t>3</a:t>
            </a:r>
            <a:r>
              <a:rPr lang="en-US" sz="1650" b="1" baseline="30000" dirty="0"/>
              <a:t>–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899532" y="3404792"/>
            <a:ext cx="813043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50" b="1" dirty="0"/>
              <a:t>HCO</a:t>
            </a:r>
            <a:r>
              <a:rPr lang="en-US" sz="1650" b="1" baseline="-25000" dirty="0"/>
              <a:t>3</a:t>
            </a:r>
            <a:r>
              <a:rPr lang="en-US" sz="1650" b="1" baseline="30000" dirty="0"/>
              <a:t>–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67689" y="3798945"/>
            <a:ext cx="813043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50" b="1" dirty="0"/>
              <a:t>HCO</a:t>
            </a:r>
            <a:r>
              <a:rPr lang="en-US" sz="1650" b="1" baseline="-25000" dirty="0"/>
              <a:t>3</a:t>
            </a:r>
            <a:r>
              <a:rPr lang="en-US" sz="1650" b="1" baseline="30000" dirty="0"/>
              <a:t>–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24721" y="3558072"/>
            <a:ext cx="811775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50" b="1" dirty="0"/>
              <a:t>H</a:t>
            </a:r>
            <a:r>
              <a:rPr lang="en-US" sz="1650" b="1" baseline="-25000" dirty="0"/>
              <a:t>2</a:t>
            </a:r>
            <a:r>
              <a:rPr lang="en-US" sz="1650" b="1" dirty="0"/>
              <a:t>CO</a:t>
            </a:r>
            <a:r>
              <a:rPr lang="en-US" sz="1650" b="1" baseline="-25000" dirty="0"/>
              <a:t>3</a:t>
            </a:r>
            <a:endParaRPr lang="en-US" sz="1650" b="1" baseline="30000" dirty="0"/>
          </a:p>
        </p:txBody>
      </p:sp>
      <p:sp>
        <p:nvSpPr>
          <p:cNvPr id="15" name="TextBox 14"/>
          <p:cNvSpPr txBox="1"/>
          <p:nvPr/>
        </p:nvSpPr>
        <p:spPr>
          <a:xfrm>
            <a:off x="3279638" y="3558072"/>
            <a:ext cx="1217507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50" b="1" dirty="0"/>
              <a:t>CO</a:t>
            </a:r>
            <a:r>
              <a:rPr lang="en-US" sz="1650" b="1" baseline="-25000" dirty="0"/>
              <a:t>2</a:t>
            </a:r>
            <a:r>
              <a:rPr lang="en-US" sz="1650" b="1" dirty="0"/>
              <a:t> + H</a:t>
            </a:r>
            <a:r>
              <a:rPr lang="en-US" sz="1650" b="1" baseline="-25000" dirty="0"/>
              <a:t>2</a:t>
            </a:r>
            <a:r>
              <a:rPr lang="en-US" sz="1650" b="1" dirty="0"/>
              <a:t>O</a:t>
            </a:r>
            <a:endParaRPr lang="en-US" sz="1650" b="1" baseline="30000" dirty="0"/>
          </a:p>
          <a:p>
            <a:pPr algn="l"/>
            <a:endParaRPr lang="en-US" sz="1650" b="1" baseline="30000" dirty="0"/>
          </a:p>
        </p:txBody>
      </p:sp>
      <p:sp>
        <p:nvSpPr>
          <p:cNvPr id="16" name="TextBox 15"/>
          <p:cNvSpPr txBox="1"/>
          <p:nvPr/>
        </p:nvSpPr>
        <p:spPr>
          <a:xfrm>
            <a:off x="1648441" y="3152972"/>
            <a:ext cx="813043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50" b="1" dirty="0"/>
              <a:t>HCO</a:t>
            </a:r>
            <a:r>
              <a:rPr lang="en-US" sz="1650" b="1" baseline="-25000" dirty="0"/>
              <a:t>3</a:t>
            </a:r>
            <a:r>
              <a:rPr lang="en-US" sz="1650" b="1" baseline="30000" dirty="0"/>
              <a:t>–</a:t>
            </a:r>
          </a:p>
          <a:p>
            <a:pPr algn="l"/>
            <a:endParaRPr lang="en-US" sz="1650" b="1" baseline="30000" dirty="0"/>
          </a:p>
        </p:txBody>
      </p:sp>
      <p:sp>
        <p:nvSpPr>
          <p:cNvPr id="17" name="TextBox 16"/>
          <p:cNvSpPr txBox="1"/>
          <p:nvPr/>
        </p:nvSpPr>
        <p:spPr>
          <a:xfrm>
            <a:off x="1799122" y="1950589"/>
            <a:ext cx="419853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50" b="1" dirty="0"/>
              <a:t>H</a:t>
            </a:r>
            <a:r>
              <a:rPr lang="en-US" sz="1650" b="1" baseline="30000" dirty="0"/>
              <a:t>+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05472" y="2699889"/>
            <a:ext cx="419853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50" b="1" dirty="0"/>
              <a:t>H</a:t>
            </a:r>
            <a:r>
              <a:rPr lang="en-US" sz="1650" b="1" baseline="30000" dirty="0"/>
              <a:t>+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38961" y="3415740"/>
            <a:ext cx="1031051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50" b="1" dirty="0"/>
              <a:t>(ﬁltered)</a:t>
            </a:r>
            <a:endParaRPr lang="en-US" sz="1650" b="1" baseline="30000" dirty="0"/>
          </a:p>
        </p:txBody>
      </p:sp>
      <p:sp>
        <p:nvSpPr>
          <p:cNvPr id="20" name="TextBox 19"/>
          <p:cNvSpPr txBox="1"/>
          <p:nvPr/>
        </p:nvSpPr>
        <p:spPr>
          <a:xfrm>
            <a:off x="389422" y="3182489"/>
            <a:ext cx="119605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50" b="1" dirty="0"/>
              <a:t>H</a:t>
            </a:r>
            <a:r>
              <a:rPr lang="en-US" sz="1650" b="1" baseline="30000" dirty="0"/>
              <a:t>+</a:t>
            </a:r>
          </a:p>
          <a:p>
            <a:r>
              <a:rPr lang="en-US" sz="1650" b="1" dirty="0"/>
              <a:t>(secreted)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36971" y="4059722"/>
            <a:ext cx="811775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50" b="1" dirty="0"/>
              <a:t>H</a:t>
            </a:r>
            <a:r>
              <a:rPr lang="en-US" sz="1650" b="1" baseline="-25000" dirty="0"/>
              <a:t>2</a:t>
            </a:r>
            <a:r>
              <a:rPr lang="en-US" sz="1650" b="1" dirty="0"/>
              <a:t>CO</a:t>
            </a:r>
            <a:r>
              <a:rPr lang="en-US" sz="1650" b="1" baseline="-25000" dirty="0"/>
              <a:t>3</a:t>
            </a:r>
            <a:endParaRPr lang="en-US" sz="1650" b="1" baseline="30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53950" y="4942370"/>
            <a:ext cx="1217507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50" b="1" dirty="0"/>
              <a:t>H</a:t>
            </a:r>
            <a:r>
              <a:rPr lang="en-US" sz="1650" b="1" baseline="-25000" dirty="0"/>
              <a:t>2</a:t>
            </a:r>
            <a:r>
              <a:rPr lang="en-US" sz="1650" b="1" dirty="0"/>
              <a:t>O + CO</a:t>
            </a:r>
            <a:r>
              <a:rPr lang="en-US" sz="1650" b="1" baseline="-25000" dirty="0"/>
              <a:t>2</a:t>
            </a:r>
            <a:endParaRPr lang="en-US" sz="1650" b="1" baseline="30000" dirty="0"/>
          </a:p>
          <a:p>
            <a:pPr algn="l"/>
            <a:endParaRPr lang="en-US" sz="1650" b="1" baseline="30000" dirty="0"/>
          </a:p>
        </p:txBody>
      </p:sp>
      <p:sp>
        <p:nvSpPr>
          <p:cNvPr id="23" name="TextBox 22"/>
          <p:cNvSpPr txBox="1"/>
          <p:nvPr/>
        </p:nvSpPr>
        <p:spPr>
          <a:xfrm>
            <a:off x="460238" y="5361472"/>
            <a:ext cx="1450112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50" b="1" dirty="0"/>
              <a:t>Tubular ﬂuid</a:t>
            </a:r>
            <a:endParaRPr lang="en-US" sz="1650" b="1" baseline="30000" dirty="0"/>
          </a:p>
        </p:txBody>
      </p:sp>
      <p:sp>
        <p:nvSpPr>
          <p:cNvPr id="24" name="TextBox 23"/>
          <p:cNvSpPr txBox="1"/>
          <p:nvPr/>
        </p:nvSpPr>
        <p:spPr>
          <a:xfrm>
            <a:off x="7559538" y="5126522"/>
            <a:ext cx="131318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50" b="1" dirty="0"/>
              <a:t>Peritubular</a:t>
            </a:r>
          </a:p>
          <a:p>
            <a:pPr algn="l"/>
            <a:r>
              <a:rPr lang="en-US" sz="1650" b="1" dirty="0"/>
              <a:t>ﬂuid</a:t>
            </a:r>
            <a:endParaRPr lang="en-US" sz="1650" b="1" baseline="30000" dirty="0"/>
          </a:p>
        </p:txBody>
      </p:sp>
      <p:sp>
        <p:nvSpPr>
          <p:cNvPr id="25" name="TextBox 24"/>
          <p:cNvSpPr txBox="1"/>
          <p:nvPr/>
        </p:nvSpPr>
        <p:spPr>
          <a:xfrm>
            <a:off x="4310455" y="3869222"/>
            <a:ext cx="490282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50" b="1" dirty="0"/>
              <a:t>CA</a:t>
            </a:r>
            <a:endParaRPr lang="en-US" sz="1650" b="1" baseline="30000" dirty="0"/>
          </a:p>
        </p:txBody>
      </p:sp>
      <p:sp>
        <p:nvSpPr>
          <p:cNvPr id="26" name="TextBox 25"/>
          <p:cNvSpPr txBox="1"/>
          <p:nvPr/>
        </p:nvSpPr>
        <p:spPr>
          <a:xfrm>
            <a:off x="2337722" y="4265039"/>
            <a:ext cx="490282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50" b="1" dirty="0"/>
              <a:t>CA</a:t>
            </a:r>
            <a:endParaRPr lang="en-US" sz="1650" b="1" baseline="30000" dirty="0"/>
          </a:p>
        </p:txBody>
      </p:sp>
      <p:sp>
        <p:nvSpPr>
          <p:cNvPr id="27" name="TextBox 26"/>
          <p:cNvSpPr txBox="1"/>
          <p:nvPr/>
        </p:nvSpPr>
        <p:spPr>
          <a:xfrm>
            <a:off x="3187838" y="2473044"/>
            <a:ext cx="537533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50" b="1" dirty="0"/>
              <a:t>Na</a:t>
            </a:r>
            <a:r>
              <a:rPr lang="en-US" sz="1650" b="1" baseline="30000" dirty="0"/>
              <a:t>+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383667" y="3182489"/>
            <a:ext cx="308235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b="1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087369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82575" y="90488"/>
            <a:ext cx="8861425" cy="584776"/>
          </a:xfrm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Chapter Outline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130000"/>
              </a:lnSpc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19.1 The Concept of Balance</a:t>
            </a:r>
          </a:p>
          <a:p>
            <a:pPr marL="0" indent="0" eaLnBrk="1" hangingPunct="1">
              <a:lnSpc>
                <a:spcPct val="130000"/>
              </a:lnSpc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19.2 Water Balance</a:t>
            </a:r>
          </a:p>
          <a:p>
            <a:pPr marL="0" indent="0" eaLnBrk="1" hangingPunct="1">
              <a:lnSpc>
                <a:spcPct val="130000"/>
              </a:lnSpc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19.3 </a:t>
            </a:r>
            <a:r>
              <a:rPr lang="en-US" dirty="0">
                <a:ea typeface="ＭＳ Ｐゴシック" charset="0"/>
                <a:cs typeface="ＭＳ Ｐゴシック" charset="0"/>
              </a:rPr>
              <a:t>Sodium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Balance</a:t>
            </a:r>
          </a:p>
          <a:p>
            <a:pPr marL="0" indent="0" eaLnBrk="1" hangingPunct="1">
              <a:lnSpc>
                <a:spcPct val="130000"/>
              </a:lnSpc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19.4 Potassium Balance</a:t>
            </a:r>
          </a:p>
          <a:p>
            <a:pPr marL="0" indent="0" eaLnBrk="1" hangingPunct="1">
              <a:lnSpc>
                <a:spcPct val="130000"/>
              </a:lnSpc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19.5 Calcium Balance</a:t>
            </a:r>
          </a:p>
          <a:p>
            <a:pPr marL="804863" indent="-804863" eaLnBrk="1" hangingPunct="1">
              <a:lnSpc>
                <a:spcPct val="130000"/>
              </a:lnSpc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19.6 Interactions Between Fluid and Electrolyte Regulation</a:t>
            </a:r>
          </a:p>
          <a:p>
            <a:pPr marL="0" indent="0" eaLnBrk="1" hangingPunct="1">
              <a:lnSpc>
                <a:spcPct val="130000"/>
              </a:lnSpc>
              <a:buNone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19.7 Acid-Base Balance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575" y="90488"/>
            <a:ext cx="8861425" cy="461665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19.27  Bicarbonate synthesis and hydrogen ion secretion by intercalated cells of the distal tubule and collecting duct.</a:t>
            </a:r>
          </a:p>
        </p:txBody>
      </p:sp>
      <p:pic>
        <p:nvPicPr>
          <p:cNvPr id="4" name="Picture 3" descr="figure_19_27_unlabeled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3"/>
          <a:stretch/>
        </p:blipFill>
        <p:spPr>
          <a:xfrm>
            <a:off x="271272" y="730383"/>
            <a:ext cx="8601456" cy="54005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60150" y="886507"/>
            <a:ext cx="2210666" cy="413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90" b="1" dirty="0"/>
              <a:t>Intercalated cell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99916" y="4535968"/>
            <a:ext cx="556563" cy="413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90" b="1" dirty="0"/>
              <a:t>Cl</a:t>
            </a:r>
            <a:r>
              <a:rPr lang="en-US" sz="2090" b="1" baseline="30000" dirty="0"/>
              <a:t>–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08424" y="3778689"/>
            <a:ext cx="482570" cy="413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90" b="1" dirty="0"/>
              <a:t>K</a:t>
            </a:r>
            <a:r>
              <a:rPr lang="en-US" sz="2090" b="1" baseline="30000" dirty="0"/>
              <a:t>+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33908" y="3198406"/>
            <a:ext cx="482570" cy="413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90" b="1" dirty="0"/>
              <a:t>H</a:t>
            </a:r>
            <a:r>
              <a:rPr lang="en-US" sz="2090" b="1" baseline="30000" dirty="0"/>
              <a:t>+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82055" y="4849689"/>
            <a:ext cx="979755" cy="413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90" b="1" dirty="0"/>
              <a:t>HCO</a:t>
            </a:r>
            <a:r>
              <a:rPr lang="en-US" sz="2090" b="1" baseline="-25000" dirty="0"/>
              <a:t>3</a:t>
            </a:r>
            <a:r>
              <a:rPr lang="en-US" sz="2090" b="1" baseline="30000" dirty="0"/>
              <a:t>–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29783" y="4751148"/>
            <a:ext cx="979755" cy="413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90" b="1" dirty="0"/>
              <a:t>HCO</a:t>
            </a:r>
            <a:r>
              <a:rPr lang="en-US" sz="2090" b="1" baseline="-25000" dirty="0"/>
              <a:t>3</a:t>
            </a:r>
            <a:r>
              <a:rPr lang="en-US" sz="2090" b="1" baseline="30000" dirty="0"/>
              <a:t>–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07238" y="4105173"/>
            <a:ext cx="979003" cy="413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90" b="1" dirty="0"/>
              <a:t>H</a:t>
            </a:r>
            <a:r>
              <a:rPr lang="en-US" sz="2090" b="1" baseline="-25000" dirty="0"/>
              <a:t>2</a:t>
            </a:r>
            <a:r>
              <a:rPr lang="en-US" sz="2090" b="1" dirty="0"/>
              <a:t>CO</a:t>
            </a:r>
            <a:r>
              <a:rPr lang="en-US" sz="2090" b="1" baseline="-25000" dirty="0"/>
              <a:t>3</a:t>
            </a:r>
            <a:endParaRPr lang="en-US" sz="2090" b="1" baseline="30000" dirty="0"/>
          </a:p>
        </p:txBody>
      </p:sp>
      <p:sp>
        <p:nvSpPr>
          <p:cNvPr id="12" name="TextBox 11"/>
          <p:cNvSpPr txBox="1"/>
          <p:nvPr/>
        </p:nvSpPr>
        <p:spPr>
          <a:xfrm>
            <a:off x="2480460" y="4105172"/>
            <a:ext cx="1492930" cy="628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90" b="1" dirty="0"/>
              <a:t>CO</a:t>
            </a:r>
            <a:r>
              <a:rPr lang="en-US" sz="2090" b="1" baseline="-25000" dirty="0"/>
              <a:t>2</a:t>
            </a:r>
            <a:r>
              <a:rPr lang="en-US" sz="2090" b="1" dirty="0"/>
              <a:t> + H</a:t>
            </a:r>
            <a:r>
              <a:rPr lang="en-US" sz="2090" b="1" baseline="-25000" dirty="0"/>
              <a:t>2</a:t>
            </a:r>
            <a:r>
              <a:rPr lang="en-US" sz="2090" b="1" dirty="0"/>
              <a:t>O</a:t>
            </a:r>
            <a:endParaRPr lang="en-US" sz="2090" b="1" baseline="30000" dirty="0"/>
          </a:p>
          <a:p>
            <a:pPr algn="l"/>
            <a:endParaRPr lang="en-US" sz="2090" b="1" baseline="30000" dirty="0"/>
          </a:p>
        </p:txBody>
      </p:sp>
      <p:sp>
        <p:nvSpPr>
          <p:cNvPr id="13" name="TextBox 12"/>
          <p:cNvSpPr txBox="1"/>
          <p:nvPr/>
        </p:nvSpPr>
        <p:spPr>
          <a:xfrm>
            <a:off x="1028191" y="2863785"/>
            <a:ext cx="482570" cy="413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90" b="1" dirty="0"/>
              <a:t>H</a:t>
            </a:r>
            <a:r>
              <a:rPr lang="en-US" sz="2090" b="1" baseline="30000" dirty="0"/>
              <a:t>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1224" y="3839072"/>
            <a:ext cx="1672253" cy="413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90" b="1" dirty="0"/>
              <a:t>H</a:t>
            </a:r>
            <a:r>
              <a:rPr lang="en-US" sz="2090" b="1" baseline="30000" dirty="0"/>
              <a:t>+</a:t>
            </a:r>
            <a:r>
              <a:rPr lang="en-US" sz="2090" b="1" dirty="0"/>
              <a:t> + HPO</a:t>
            </a:r>
            <a:r>
              <a:rPr lang="en-US" sz="2090" b="1" baseline="-25000" dirty="0"/>
              <a:t>4</a:t>
            </a:r>
            <a:r>
              <a:rPr lang="en-US" sz="2090" b="1" baseline="30000" dirty="0"/>
              <a:t>2–</a:t>
            </a:r>
            <a:endParaRPr lang="en-US" sz="209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38344" y="894063"/>
            <a:ext cx="1787562" cy="413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90" b="1" dirty="0"/>
              <a:t>Tubular ﬂuid</a:t>
            </a:r>
            <a:endParaRPr lang="en-US" sz="2090" b="1" baseline="30000" dirty="0"/>
          </a:p>
        </p:txBody>
      </p:sp>
      <p:sp>
        <p:nvSpPr>
          <p:cNvPr id="16" name="TextBox 15"/>
          <p:cNvSpPr txBox="1"/>
          <p:nvPr/>
        </p:nvSpPr>
        <p:spPr>
          <a:xfrm>
            <a:off x="7307744" y="889035"/>
            <a:ext cx="1599502" cy="7355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90" b="1" dirty="0"/>
              <a:t>Peritubular</a:t>
            </a:r>
          </a:p>
          <a:p>
            <a:pPr algn="l"/>
            <a:r>
              <a:rPr lang="en-US" sz="2090" b="1" dirty="0"/>
              <a:t>ﬂuid</a:t>
            </a:r>
            <a:endParaRPr lang="en-US" sz="2090" b="1" baseline="30000" dirty="0"/>
          </a:p>
        </p:txBody>
      </p:sp>
      <p:sp>
        <p:nvSpPr>
          <p:cNvPr id="17" name="TextBox 16"/>
          <p:cNvSpPr txBox="1"/>
          <p:nvPr/>
        </p:nvSpPr>
        <p:spPr>
          <a:xfrm>
            <a:off x="3861967" y="4537126"/>
            <a:ext cx="571779" cy="413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90" b="1" dirty="0"/>
              <a:t>CA</a:t>
            </a:r>
            <a:endParaRPr lang="en-US" sz="2090" b="1" baseline="30000" dirty="0"/>
          </a:p>
        </p:txBody>
      </p:sp>
      <p:sp>
        <p:nvSpPr>
          <p:cNvPr id="18" name="TextBox 17"/>
          <p:cNvSpPr txBox="1"/>
          <p:nvPr/>
        </p:nvSpPr>
        <p:spPr>
          <a:xfrm>
            <a:off x="5499418" y="3625406"/>
            <a:ext cx="482570" cy="413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90" b="1" dirty="0"/>
              <a:t>H</a:t>
            </a:r>
            <a:r>
              <a:rPr lang="en-US" sz="2090" b="1" baseline="30000" dirty="0"/>
              <a:t>+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818869" y="3660071"/>
            <a:ext cx="556563" cy="413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90" b="1" dirty="0"/>
              <a:t>Cl</a:t>
            </a:r>
            <a:r>
              <a:rPr lang="en-US" sz="2090" b="1" baseline="30000" dirty="0"/>
              <a:t>–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722487" y="3494022"/>
            <a:ext cx="482570" cy="413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90" b="1" dirty="0"/>
              <a:t>H</a:t>
            </a:r>
            <a:r>
              <a:rPr lang="en-US" sz="2090" b="1" baseline="30000" dirty="0"/>
              <a:t>+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5947" y="4682105"/>
            <a:ext cx="1069524" cy="413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90" b="1" dirty="0"/>
              <a:t>H</a:t>
            </a:r>
            <a:r>
              <a:rPr lang="en-US" sz="2090" b="1" baseline="-25000" dirty="0"/>
              <a:t>2</a:t>
            </a:r>
            <a:r>
              <a:rPr lang="en-US" sz="2090" b="1" dirty="0"/>
              <a:t>PO</a:t>
            </a:r>
            <a:r>
              <a:rPr lang="en-US" sz="2090" b="1" baseline="-25000" dirty="0"/>
              <a:t>4</a:t>
            </a:r>
            <a:r>
              <a:rPr lang="en-US" sz="2090" b="1" baseline="30000" dirty="0"/>
              <a:t>–</a:t>
            </a:r>
            <a:endParaRPr lang="en-US" sz="2090" b="1" dirty="0"/>
          </a:p>
        </p:txBody>
      </p:sp>
    </p:spTree>
    <p:extLst>
      <p:ext uri="{BB962C8B-B14F-4D97-AF65-F5344CB8AC3E}">
        <p14:creationId xmlns:p14="http://schemas.microsoft.com/office/powerpoint/2010/main" val="2931808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Defense Mechanisms Against Acid-Base Disturbances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Glutamine in renal compensation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Regulation of hydrogen ion secretion, bicarbonate reabsorption, and bicarbonate synthesis by kidneys is usually sufficient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Severe acidosis</a:t>
            </a:r>
          </a:p>
          <a:p>
            <a:pPr lvl="2" eaLnBrk="1" hangingPunct="1"/>
            <a:r>
              <a:rPr lang="en-US" dirty="0">
                <a:ea typeface="ＭＳ Ｐゴシック" charset="0"/>
              </a:rPr>
              <a:t>Glutamine metabolism produces new bicarbonate and secretes hydrogen in the form of ammonium</a:t>
            </a: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138408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19.28  Bicarbonate production and hydrogen secretion by glutamine metabolism in the proximal tubule.</a:t>
            </a:r>
          </a:p>
        </p:txBody>
      </p:sp>
      <p:pic>
        <p:nvPicPr>
          <p:cNvPr id="4" name="Picture 3" descr="figure_19_28_unlabeled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3"/>
          <a:stretch/>
        </p:blipFill>
        <p:spPr>
          <a:xfrm>
            <a:off x="271272" y="640080"/>
            <a:ext cx="8601456" cy="54036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32935" y="4317330"/>
            <a:ext cx="556563" cy="413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90" b="1" dirty="0"/>
              <a:t>Cl</a:t>
            </a:r>
            <a:r>
              <a:rPr lang="en-US" sz="2090" b="1" baseline="30000" dirty="0"/>
              <a:t>–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43857" y="2914075"/>
            <a:ext cx="482570" cy="413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90" b="1" dirty="0"/>
              <a:t>K</a:t>
            </a:r>
            <a:r>
              <a:rPr lang="en-US" sz="2090" b="1" baseline="30000" dirty="0"/>
              <a:t>+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47743" y="4631046"/>
            <a:ext cx="979755" cy="413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90" b="1" dirty="0"/>
              <a:t>HCO</a:t>
            </a:r>
            <a:r>
              <a:rPr lang="en-US" sz="2090" b="1" baseline="-25000" dirty="0"/>
              <a:t>3</a:t>
            </a:r>
            <a:r>
              <a:rPr lang="en-US" sz="2090" b="1" baseline="30000" dirty="0"/>
              <a:t>–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2181" y="2294786"/>
            <a:ext cx="775500" cy="413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90" b="1" dirty="0"/>
              <a:t>NH</a:t>
            </a:r>
            <a:r>
              <a:rPr lang="en-US" sz="2090" b="1" baseline="-25000" dirty="0"/>
              <a:t>4</a:t>
            </a:r>
            <a:r>
              <a:rPr lang="en-US" sz="2090" b="1" baseline="30000" dirty="0"/>
              <a:t>+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54168" y="4353997"/>
            <a:ext cx="482570" cy="413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90" b="1" dirty="0"/>
              <a:t>H</a:t>
            </a:r>
            <a:r>
              <a:rPr lang="en-US" sz="2090" b="1" baseline="30000" dirty="0"/>
              <a:t>+</a:t>
            </a:r>
            <a:endParaRPr lang="en-US" sz="209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71186" y="1200963"/>
            <a:ext cx="1147477" cy="7355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90" b="1" dirty="0"/>
              <a:t>Tubular</a:t>
            </a:r>
          </a:p>
          <a:p>
            <a:pPr algn="l"/>
            <a:r>
              <a:rPr lang="en-US" sz="2090" b="1" dirty="0"/>
              <a:t>ﬂuid</a:t>
            </a:r>
            <a:endParaRPr lang="en-US" sz="2090" b="1" baseline="30000" dirty="0"/>
          </a:p>
        </p:txBody>
      </p:sp>
      <p:sp>
        <p:nvSpPr>
          <p:cNvPr id="11" name="TextBox 10"/>
          <p:cNvSpPr txBox="1"/>
          <p:nvPr/>
        </p:nvSpPr>
        <p:spPr>
          <a:xfrm>
            <a:off x="7285848" y="747035"/>
            <a:ext cx="1599502" cy="7355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90" b="1" dirty="0"/>
              <a:t>Peritubular</a:t>
            </a:r>
          </a:p>
          <a:p>
            <a:pPr algn="l"/>
            <a:r>
              <a:rPr lang="en-US" sz="2090" b="1" dirty="0"/>
              <a:t>ﬂuid</a:t>
            </a:r>
            <a:endParaRPr lang="en-US" sz="2090" b="1" baseline="30000" dirty="0"/>
          </a:p>
        </p:txBody>
      </p:sp>
      <p:sp>
        <p:nvSpPr>
          <p:cNvPr id="12" name="TextBox 11"/>
          <p:cNvSpPr txBox="1"/>
          <p:nvPr/>
        </p:nvSpPr>
        <p:spPr>
          <a:xfrm>
            <a:off x="7680586" y="2660281"/>
            <a:ext cx="633507" cy="413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90" b="1" dirty="0"/>
              <a:t>Na</a:t>
            </a:r>
            <a:r>
              <a:rPr lang="en-US" sz="2090" b="1" baseline="30000" dirty="0"/>
              <a:t>+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69516" y="4620101"/>
            <a:ext cx="633507" cy="413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90" b="1" dirty="0"/>
              <a:t>Na</a:t>
            </a:r>
            <a:r>
              <a:rPr lang="en-US" sz="2090" b="1" baseline="30000" dirty="0"/>
              <a:t>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80465" y="2594590"/>
            <a:ext cx="633507" cy="413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90" b="1" dirty="0"/>
              <a:t>Na</a:t>
            </a:r>
            <a:r>
              <a:rPr lang="en-US" sz="2090" b="1" baseline="30000" dirty="0"/>
              <a:t>+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58690" y="3985073"/>
            <a:ext cx="979755" cy="413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90" b="1" dirty="0"/>
              <a:t>HCO</a:t>
            </a:r>
            <a:r>
              <a:rPr lang="en-US" sz="2090" b="1" baseline="-25000" dirty="0"/>
              <a:t>3</a:t>
            </a:r>
            <a:r>
              <a:rPr lang="en-US" sz="2090" b="1" baseline="30000" dirty="0"/>
              <a:t>–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80585" y="3678512"/>
            <a:ext cx="633507" cy="413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90" b="1" dirty="0"/>
              <a:t>Na</a:t>
            </a:r>
            <a:r>
              <a:rPr lang="en-US" sz="2090" b="1" baseline="30000" dirty="0"/>
              <a:t>+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05767" y="3115940"/>
            <a:ext cx="775500" cy="413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90" b="1" dirty="0"/>
              <a:t>NH</a:t>
            </a:r>
            <a:r>
              <a:rPr lang="en-US" sz="2090" b="1" baseline="-25000" dirty="0"/>
              <a:t>4</a:t>
            </a:r>
            <a:r>
              <a:rPr lang="en-US" sz="2090" b="1" baseline="30000" dirty="0"/>
              <a:t>+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96467" y="3126889"/>
            <a:ext cx="1274708" cy="413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90" b="1" dirty="0"/>
              <a:t>NH</a:t>
            </a:r>
            <a:r>
              <a:rPr lang="en-US" sz="2090" b="1" baseline="-25000" dirty="0"/>
              <a:t>3</a:t>
            </a:r>
            <a:r>
              <a:rPr lang="en-US" sz="2090" b="1" dirty="0"/>
              <a:t> + H</a:t>
            </a:r>
            <a:r>
              <a:rPr lang="en-US" sz="2090" b="1" baseline="30000" dirty="0"/>
              <a:t>+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10190" y="3930328"/>
            <a:ext cx="979755" cy="413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90" b="1" dirty="0"/>
              <a:t>HCO</a:t>
            </a:r>
            <a:r>
              <a:rPr lang="en-US" sz="2090" b="1" baseline="-25000" dirty="0"/>
              <a:t>3</a:t>
            </a:r>
            <a:r>
              <a:rPr lang="en-US" sz="2090" b="1" baseline="30000" dirty="0"/>
              <a:t>–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319896" y="3587584"/>
            <a:ext cx="1495199" cy="413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90" b="1" dirty="0"/>
              <a:t>Glutamine</a:t>
            </a:r>
          </a:p>
        </p:txBody>
      </p:sp>
    </p:spTree>
    <p:extLst>
      <p:ext uri="{BB962C8B-B14F-4D97-AF65-F5344CB8AC3E}">
        <p14:creationId xmlns:p14="http://schemas.microsoft.com/office/powerpoint/2010/main" val="2049826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Compensation for Acid-Base Disturbances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Henderson-</a:t>
            </a:r>
            <a:r>
              <a:rPr lang="en-US" dirty="0" err="1">
                <a:ea typeface="ＭＳ Ｐゴシック" charset="0"/>
                <a:cs typeface="ＭＳ Ｐゴシック" charset="0"/>
              </a:rPr>
              <a:t>Hasselbalch</a:t>
            </a:r>
            <a:r>
              <a:rPr lang="en-US" dirty="0">
                <a:ea typeface="ＭＳ Ｐゴシック" charset="0"/>
                <a:cs typeface="ＭＳ Ｐゴシック" charset="0"/>
              </a:rPr>
              <a:t> equation</a:t>
            </a:r>
          </a:p>
          <a:p>
            <a:pPr marL="0" indent="0" eaLnBrk="1" hangingPunct="1">
              <a:spcBef>
                <a:spcPct val="0"/>
              </a:spcBef>
              <a:buNone/>
            </a:pPr>
            <a:endParaRPr lang="en-US" sz="2400" dirty="0">
              <a:ea typeface="ＭＳ Ｐゴシック" charset="0"/>
              <a:cs typeface="ＭＳ Ｐゴシック" charset="0"/>
            </a:endParaRPr>
          </a:p>
          <a:p>
            <a:pPr>
              <a:spcBef>
                <a:spcPct val="0"/>
              </a:spcBef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						   [HCO</a:t>
            </a:r>
            <a:r>
              <a:rPr lang="en-US" sz="2400" baseline="-25000" dirty="0">
                <a:ea typeface="ＭＳ Ｐゴシック" charset="0"/>
                <a:cs typeface="ＭＳ Ｐゴシック" charset="0"/>
              </a:rPr>
              <a:t>3</a:t>
            </a:r>
            <a:r>
              <a:rPr lang="en-US" sz="2400" baseline="30000" dirty="0">
                <a:ea typeface="ＭＳ Ｐゴシック" charset="0"/>
                <a:cs typeface="ＭＳ Ｐゴシック" charset="0"/>
              </a:rPr>
              <a:t>–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]</a:t>
            </a:r>
          </a:p>
          <a:p>
            <a:pPr>
              <a:spcBef>
                <a:spcPct val="0"/>
              </a:spcBef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				pH = 6.1 + log</a:t>
            </a:r>
          </a:p>
          <a:p>
            <a:pPr>
              <a:spcBef>
                <a:spcPct val="0"/>
              </a:spcBef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						     [CO</a:t>
            </a:r>
            <a:r>
              <a:rPr lang="en-US" sz="2400" baseline="-25000" dirty="0">
                <a:ea typeface="ＭＳ Ｐゴシック" charset="0"/>
                <a:cs typeface="ＭＳ Ｐゴシック" charset="0"/>
              </a:rPr>
              <a:t>2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]</a:t>
            </a:r>
          </a:p>
          <a:p>
            <a:pPr eaLnBrk="1" hangingPunct="1">
              <a:lnSpc>
                <a:spcPct val="200000"/>
              </a:lnSpc>
            </a:pPr>
            <a:r>
              <a:rPr lang="en-US" dirty="0">
                <a:ea typeface="ＭＳ Ｐゴシック" charset="0"/>
                <a:cs typeface="ＭＳ Ｐゴシック" charset="0"/>
              </a:rPr>
              <a:t>For pH = 7.4, [HCO</a:t>
            </a:r>
            <a:r>
              <a:rPr lang="en-US" baseline="-25000" dirty="0">
                <a:ea typeface="ＭＳ Ｐゴシック" charset="0"/>
                <a:cs typeface="ＭＳ Ｐゴシック" charset="0"/>
              </a:rPr>
              <a:t>3</a:t>
            </a:r>
            <a:r>
              <a:rPr lang="en-US" baseline="30000" dirty="0">
                <a:ea typeface="ＭＳ Ｐゴシック" charset="0"/>
                <a:cs typeface="ＭＳ Ｐゴシック" charset="0"/>
              </a:rPr>
              <a:t>–</a:t>
            </a:r>
            <a:r>
              <a:rPr lang="en-US" dirty="0">
                <a:ea typeface="ＭＳ Ｐゴシック" charset="0"/>
                <a:cs typeface="ＭＳ Ｐゴシック" charset="0"/>
              </a:rPr>
              <a:t>]/[CO</a:t>
            </a:r>
            <a:r>
              <a:rPr lang="en-US" baseline="-25000" dirty="0">
                <a:ea typeface="ＭＳ Ｐゴシック" charset="0"/>
                <a:cs typeface="ＭＳ Ｐゴシック" charset="0"/>
              </a:rPr>
              <a:t>2</a:t>
            </a:r>
            <a:r>
              <a:rPr lang="en-US" dirty="0">
                <a:ea typeface="ＭＳ Ｐゴシック" charset="0"/>
                <a:cs typeface="ＭＳ Ｐゴシック" charset="0"/>
              </a:rPr>
              <a:t>] = 20:1</a:t>
            </a:r>
          </a:p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Acidosis: [HCO</a:t>
            </a:r>
            <a:r>
              <a:rPr lang="en-US" baseline="-25000" dirty="0">
                <a:ea typeface="ＭＳ Ｐゴシック" charset="0"/>
                <a:cs typeface="ＭＳ Ｐゴシック" charset="0"/>
              </a:rPr>
              <a:t>3</a:t>
            </a:r>
            <a:r>
              <a:rPr lang="en-US" baseline="30000" dirty="0">
                <a:ea typeface="ＭＳ Ｐゴシック" charset="0"/>
                <a:cs typeface="ＭＳ Ｐゴシック" charset="0"/>
              </a:rPr>
              <a:t>–</a:t>
            </a:r>
            <a:r>
              <a:rPr lang="en-US" dirty="0">
                <a:ea typeface="ＭＳ Ｐゴシック" charset="0"/>
                <a:cs typeface="ＭＳ Ｐゴシック" charset="0"/>
              </a:rPr>
              <a:t>]/[CO</a:t>
            </a:r>
            <a:r>
              <a:rPr lang="en-US" baseline="-25000" dirty="0">
                <a:ea typeface="ＭＳ Ｐゴシック" charset="0"/>
                <a:cs typeface="ＭＳ Ｐゴシック" charset="0"/>
              </a:rPr>
              <a:t>2</a:t>
            </a:r>
            <a:r>
              <a:rPr lang="en-US" dirty="0">
                <a:ea typeface="ＭＳ Ｐゴシック" charset="0"/>
                <a:cs typeface="ＭＳ Ｐゴシック" charset="0"/>
              </a:rPr>
              <a:t>] &lt; 20:1</a:t>
            </a:r>
          </a:p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Alkalosis: [HCO</a:t>
            </a:r>
            <a:r>
              <a:rPr lang="en-US" baseline="-25000" dirty="0">
                <a:ea typeface="ＭＳ Ｐゴシック" charset="0"/>
                <a:cs typeface="ＭＳ Ｐゴシック" charset="0"/>
              </a:rPr>
              <a:t>3</a:t>
            </a:r>
            <a:r>
              <a:rPr lang="en-US" baseline="30000" dirty="0">
                <a:ea typeface="ＭＳ Ｐゴシック" charset="0"/>
                <a:cs typeface="ＭＳ Ｐゴシック" charset="0"/>
              </a:rPr>
              <a:t>–</a:t>
            </a:r>
            <a:r>
              <a:rPr lang="en-US" dirty="0">
                <a:ea typeface="ＭＳ Ｐゴシック" charset="0"/>
                <a:cs typeface="ＭＳ Ｐゴシック" charset="0"/>
              </a:rPr>
              <a:t>]/[CO</a:t>
            </a:r>
            <a:r>
              <a:rPr lang="en-US" baseline="-25000" dirty="0">
                <a:ea typeface="ＭＳ Ｐゴシック" charset="0"/>
                <a:cs typeface="ＭＳ Ｐゴシック" charset="0"/>
              </a:rPr>
              <a:t>2</a:t>
            </a:r>
            <a:r>
              <a:rPr lang="en-US" dirty="0">
                <a:ea typeface="ＭＳ Ｐゴシック" charset="0"/>
                <a:cs typeface="ＭＳ Ｐゴシック" charset="0"/>
              </a:rPr>
              <a:t>] &gt; 20:1</a:t>
            </a:r>
          </a:p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Kidneys regulate HCO</a:t>
            </a:r>
            <a:r>
              <a:rPr lang="en-US" baseline="-25000" dirty="0">
                <a:ea typeface="ＭＳ Ｐゴシック" charset="0"/>
                <a:cs typeface="ＭＳ Ｐゴシック" charset="0"/>
              </a:rPr>
              <a:t>3</a:t>
            </a:r>
            <a:r>
              <a:rPr lang="en-US" baseline="30000" dirty="0">
                <a:ea typeface="ＭＳ Ｐゴシック" charset="0"/>
                <a:cs typeface="ＭＳ Ｐゴシック" charset="0"/>
              </a:rPr>
              <a:t>–</a:t>
            </a:r>
          </a:p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Lungs regulate CO</a:t>
            </a:r>
            <a:r>
              <a:rPr lang="en-US" baseline="-25000" dirty="0">
                <a:ea typeface="ＭＳ Ｐゴシック" charset="0"/>
                <a:cs typeface="ＭＳ Ｐゴシック" charset="0"/>
              </a:rPr>
              <a:t>2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5194920" y="2478640"/>
            <a:ext cx="12954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05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Compensation for Acid-Base Disturbances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Respiratory acidosis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Cause: hypoventilation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Increased CO</a:t>
            </a:r>
            <a:r>
              <a:rPr lang="en-US" baseline="-25000" dirty="0">
                <a:ea typeface="ＭＳ Ｐゴシック" charset="0"/>
              </a:rPr>
              <a:t>2</a:t>
            </a:r>
            <a:r>
              <a:rPr lang="en-US" dirty="0">
                <a:ea typeface="ＭＳ Ｐゴシック" charset="0"/>
              </a:rPr>
              <a:t> </a:t>
            </a:r>
            <a:r>
              <a:rPr lang="en-US" dirty="0">
                <a:ea typeface="ＭＳ Ｐゴシック" charset="0"/>
                <a:sym typeface="Symbol" charset="0"/>
              </a:rPr>
              <a:t></a:t>
            </a:r>
            <a:r>
              <a:rPr lang="en-US" dirty="0">
                <a:ea typeface="ＭＳ Ｐゴシック" charset="0"/>
                <a:sym typeface="Wingdings" charset="0"/>
              </a:rPr>
              <a:t> increased H</a:t>
            </a:r>
            <a:r>
              <a:rPr lang="en-US" baseline="30000" dirty="0">
                <a:ea typeface="ＭＳ Ｐゴシック" charset="0"/>
                <a:sym typeface="Wingdings" charset="0"/>
              </a:rPr>
              <a:t>+</a:t>
            </a:r>
            <a:endParaRPr lang="en-US" dirty="0">
              <a:ea typeface="ＭＳ Ｐゴシック" charset="0"/>
              <a:sym typeface="Wingdings" charset="0"/>
            </a:endParaRPr>
          </a:p>
          <a:p>
            <a:pPr lvl="1" eaLnBrk="1" hangingPunct="1"/>
            <a:r>
              <a:rPr lang="en-US" dirty="0">
                <a:ea typeface="ＭＳ Ｐゴシック" charset="0"/>
              </a:rPr>
              <a:t>Compensation: renal</a:t>
            </a:r>
          </a:p>
          <a:p>
            <a:pPr lvl="2" eaLnBrk="1" hangingPunct="1"/>
            <a:r>
              <a:rPr lang="en-US" dirty="0">
                <a:ea typeface="ＭＳ Ｐゴシック" charset="0"/>
              </a:rPr>
              <a:t>Increased H</a:t>
            </a:r>
            <a:r>
              <a:rPr lang="en-US" baseline="30000" dirty="0">
                <a:ea typeface="ＭＳ Ｐゴシック" charset="0"/>
              </a:rPr>
              <a:t>+</a:t>
            </a:r>
            <a:r>
              <a:rPr lang="en-US" dirty="0">
                <a:ea typeface="ＭＳ Ｐゴシック" charset="0"/>
              </a:rPr>
              <a:t> secretion</a:t>
            </a:r>
          </a:p>
          <a:p>
            <a:pPr lvl="2" eaLnBrk="1" hangingPunct="1"/>
            <a:r>
              <a:rPr lang="en-US" dirty="0">
                <a:ea typeface="ＭＳ Ｐゴシック" charset="0"/>
              </a:rPr>
              <a:t>Increased HCO</a:t>
            </a:r>
            <a:r>
              <a:rPr lang="en-US" baseline="-25000" dirty="0">
                <a:ea typeface="ＭＳ Ｐゴシック" charset="0"/>
              </a:rPr>
              <a:t>3</a:t>
            </a:r>
            <a:r>
              <a:rPr lang="en-US" baseline="30000" dirty="0">
                <a:ea typeface="ＭＳ Ｐゴシック" charset="0"/>
              </a:rPr>
              <a:t>–</a:t>
            </a:r>
            <a:r>
              <a:rPr lang="en-US" dirty="0">
                <a:ea typeface="ＭＳ Ｐゴシック" charset="0"/>
              </a:rPr>
              <a:t> reabsorption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300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Compensation for Acid-Base Disturbances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Respiratory alkalosis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Cause: hyperventilation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Decreased CO</a:t>
            </a:r>
            <a:r>
              <a:rPr lang="en-US" baseline="-25000" dirty="0">
                <a:ea typeface="ＭＳ Ｐゴシック" charset="0"/>
              </a:rPr>
              <a:t>2</a:t>
            </a:r>
            <a:r>
              <a:rPr lang="en-US" dirty="0">
                <a:ea typeface="ＭＳ Ｐゴシック" charset="0"/>
              </a:rPr>
              <a:t> </a:t>
            </a:r>
            <a:r>
              <a:rPr lang="en-US" dirty="0">
                <a:ea typeface="ＭＳ Ｐゴシック" charset="0"/>
                <a:sym typeface="Symbol" charset="0"/>
              </a:rPr>
              <a:t></a:t>
            </a:r>
            <a:r>
              <a:rPr lang="en-US" dirty="0">
                <a:ea typeface="ＭＳ Ｐゴシック" charset="0"/>
                <a:sym typeface="Wingdings" charset="0"/>
              </a:rPr>
              <a:t> decreased H</a:t>
            </a:r>
            <a:r>
              <a:rPr lang="en-US" baseline="30000" dirty="0">
                <a:ea typeface="ＭＳ Ｐゴシック" charset="0"/>
                <a:sym typeface="Wingdings" charset="0"/>
              </a:rPr>
              <a:t>+</a:t>
            </a:r>
            <a:endParaRPr lang="en-US" dirty="0">
              <a:ea typeface="ＭＳ Ｐゴシック" charset="0"/>
              <a:sym typeface="Wingdings" charset="0"/>
            </a:endParaRPr>
          </a:p>
          <a:p>
            <a:pPr lvl="1" eaLnBrk="1" hangingPunct="1"/>
            <a:r>
              <a:rPr lang="en-US" dirty="0">
                <a:ea typeface="ＭＳ Ｐゴシック" charset="0"/>
              </a:rPr>
              <a:t>Compensation: renal</a:t>
            </a:r>
          </a:p>
          <a:p>
            <a:pPr marL="1085850" lvl="2" eaLnBrk="1" hangingPunct="1"/>
            <a:r>
              <a:rPr lang="en-US" dirty="0">
                <a:ea typeface="ＭＳ Ｐゴシック" charset="0"/>
              </a:rPr>
              <a:t>Decreased H</a:t>
            </a:r>
            <a:r>
              <a:rPr lang="en-US" baseline="30000" dirty="0">
                <a:ea typeface="ＭＳ Ｐゴシック" charset="0"/>
              </a:rPr>
              <a:t>+</a:t>
            </a:r>
            <a:r>
              <a:rPr lang="en-US" dirty="0">
                <a:ea typeface="ＭＳ Ｐゴシック" charset="0"/>
              </a:rPr>
              <a:t> secretion</a:t>
            </a:r>
          </a:p>
          <a:p>
            <a:pPr marL="1085850" lvl="2" eaLnBrk="1" hangingPunct="1"/>
            <a:r>
              <a:rPr lang="en-US" dirty="0">
                <a:ea typeface="ＭＳ Ｐゴシック" charset="0"/>
              </a:rPr>
              <a:t>Decreased HCO</a:t>
            </a:r>
            <a:r>
              <a:rPr lang="en-US" baseline="-25000" dirty="0">
                <a:ea typeface="ＭＳ Ｐゴシック" charset="0"/>
              </a:rPr>
              <a:t>3</a:t>
            </a:r>
            <a:r>
              <a:rPr lang="en-US" baseline="30000" dirty="0">
                <a:ea typeface="ＭＳ Ｐゴシック" charset="0"/>
              </a:rPr>
              <a:t>–</a:t>
            </a:r>
            <a:r>
              <a:rPr lang="en-US" dirty="0">
                <a:ea typeface="ＭＳ Ｐゴシック" charset="0"/>
              </a:rPr>
              <a:t> reabsorption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974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Compensation for Acid-Base Disturbances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Metabolic acidosis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Cause: increased H</a:t>
            </a:r>
            <a:r>
              <a:rPr lang="en-US" baseline="30000" dirty="0">
                <a:ea typeface="ＭＳ Ｐゴシック" charset="0"/>
              </a:rPr>
              <a:t>+</a:t>
            </a:r>
            <a:r>
              <a:rPr lang="en-US" dirty="0">
                <a:ea typeface="ＭＳ Ｐゴシック" charset="0"/>
              </a:rPr>
              <a:t> independent of CO</a:t>
            </a:r>
            <a:r>
              <a:rPr lang="en-US" baseline="-25000" dirty="0">
                <a:ea typeface="ＭＳ Ｐゴシック" charset="0"/>
              </a:rPr>
              <a:t>2</a:t>
            </a:r>
            <a:endParaRPr lang="en-US" dirty="0">
              <a:ea typeface="ＭＳ Ｐゴシック" charset="0"/>
            </a:endParaRPr>
          </a:p>
          <a:p>
            <a:pPr lvl="1" eaLnBrk="1" hangingPunct="1"/>
            <a:r>
              <a:rPr lang="en-US" dirty="0">
                <a:ea typeface="ＭＳ Ｐゴシック" charset="0"/>
              </a:rPr>
              <a:t>Compensation: respiratory and renal (unless renal problem)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Respiratory compensation</a:t>
            </a:r>
          </a:p>
          <a:p>
            <a:pPr lvl="2" eaLnBrk="1" hangingPunct="1"/>
            <a:r>
              <a:rPr lang="en-US" dirty="0">
                <a:ea typeface="ＭＳ Ｐゴシック" charset="0"/>
              </a:rPr>
              <a:t>Increased ventilation </a:t>
            </a:r>
            <a:r>
              <a:rPr lang="en-US" dirty="0">
                <a:ea typeface="ＭＳ Ｐゴシック" charset="0"/>
                <a:sym typeface="Symbol" charset="0"/>
              </a:rPr>
              <a:t></a:t>
            </a:r>
            <a:r>
              <a:rPr lang="en-US" dirty="0">
                <a:ea typeface="ＭＳ Ｐゴシック" charset="0"/>
              </a:rPr>
              <a:t> decreased CO</a:t>
            </a:r>
            <a:r>
              <a:rPr lang="en-US" baseline="-25000" dirty="0">
                <a:ea typeface="ＭＳ Ｐゴシック" charset="0"/>
              </a:rPr>
              <a:t>2</a:t>
            </a:r>
            <a:endParaRPr lang="en-US" dirty="0">
              <a:ea typeface="ＭＳ Ｐゴシック" charset="0"/>
            </a:endParaRPr>
          </a:p>
          <a:p>
            <a:pPr lvl="1" eaLnBrk="1" hangingPunct="1"/>
            <a:r>
              <a:rPr lang="en-US" dirty="0">
                <a:ea typeface="ＭＳ Ｐゴシック" charset="0"/>
              </a:rPr>
              <a:t>Renal compensation </a:t>
            </a:r>
          </a:p>
          <a:p>
            <a:pPr lvl="2" eaLnBrk="1" hangingPunct="1"/>
            <a:r>
              <a:rPr lang="en-US" dirty="0">
                <a:ea typeface="ＭＳ Ｐゴシック" charset="0"/>
              </a:rPr>
              <a:t>Increased H</a:t>
            </a:r>
            <a:r>
              <a:rPr lang="en-US" baseline="30000" dirty="0">
                <a:ea typeface="ＭＳ Ｐゴシック" charset="0"/>
              </a:rPr>
              <a:t>+</a:t>
            </a:r>
            <a:r>
              <a:rPr lang="en-US" dirty="0">
                <a:ea typeface="ＭＳ Ｐゴシック" charset="0"/>
              </a:rPr>
              <a:t> secretion</a:t>
            </a:r>
          </a:p>
          <a:p>
            <a:pPr lvl="2" eaLnBrk="1" hangingPunct="1"/>
            <a:r>
              <a:rPr lang="en-US" dirty="0">
                <a:ea typeface="ＭＳ Ｐゴシック" charset="0"/>
              </a:rPr>
              <a:t>Increased HCO</a:t>
            </a:r>
            <a:r>
              <a:rPr lang="en-US" baseline="-25000" dirty="0">
                <a:ea typeface="ＭＳ Ｐゴシック" charset="0"/>
              </a:rPr>
              <a:t>3</a:t>
            </a:r>
            <a:r>
              <a:rPr lang="en-US" baseline="30000" dirty="0">
                <a:ea typeface="ＭＳ Ｐゴシック" charset="0"/>
              </a:rPr>
              <a:t>–</a:t>
            </a:r>
            <a:r>
              <a:rPr lang="en-US" dirty="0">
                <a:ea typeface="ＭＳ Ｐゴシック" charset="0"/>
              </a:rPr>
              <a:t> reabsorption</a:t>
            </a:r>
          </a:p>
          <a:p>
            <a:pPr lvl="2" eaLnBrk="1" hangingPunct="1"/>
            <a:r>
              <a:rPr lang="en-US" dirty="0">
                <a:ea typeface="ＭＳ Ｐゴシック" charset="0"/>
              </a:rPr>
              <a:t>Increased synthesis of new bicarbonate</a:t>
            </a: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80418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Compensation for Acid-Base Disturbances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Metabolic alkalosis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Cause: decreased H</a:t>
            </a:r>
            <a:r>
              <a:rPr lang="en-US" baseline="30000" dirty="0">
                <a:ea typeface="ＭＳ Ｐゴシック" charset="0"/>
              </a:rPr>
              <a:t>+</a:t>
            </a:r>
            <a:r>
              <a:rPr lang="en-US" dirty="0">
                <a:ea typeface="ＭＳ Ｐゴシック" charset="0"/>
              </a:rPr>
              <a:t> independent of CO</a:t>
            </a:r>
            <a:r>
              <a:rPr lang="en-US" baseline="-25000" dirty="0">
                <a:ea typeface="ＭＳ Ｐゴシック" charset="0"/>
              </a:rPr>
              <a:t>2</a:t>
            </a:r>
            <a:endParaRPr lang="en-US" dirty="0">
              <a:ea typeface="ＭＳ Ｐゴシック" charset="0"/>
            </a:endParaRPr>
          </a:p>
          <a:p>
            <a:pPr lvl="1" eaLnBrk="1" hangingPunct="1"/>
            <a:r>
              <a:rPr lang="en-US" dirty="0">
                <a:ea typeface="ＭＳ Ｐゴシック" charset="0"/>
              </a:rPr>
              <a:t>Compensation: respiratory and renal (unless renal problem)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Respiratory compensation</a:t>
            </a:r>
          </a:p>
          <a:p>
            <a:pPr lvl="2" eaLnBrk="1" hangingPunct="1"/>
            <a:r>
              <a:rPr lang="en-US" dirty="0">
                <a:ea typeface="ＭＳ Ｐゴシック" charset="0"/>
              </a:rPr>
              <a:t>Decreased ventilation </a:t>
            </a:r>
            <a:r>
              <a:rPr lang="en-US" dirty="0">
                <a:ea typeface="ＭＳ Ｐゴシック" charset="0"/>
                <a:sym typeface="Symbol" charset="0"/>
              </a:rPr>
              <a:t></a:t>
            </a:r>
            <a:r>
              <a:rPr lang="en-US" dirty="0">
                <a:ea typeface="ＭＳ Ｐゴシック" charset="0"/>
              </a:rPr>
              <a:t> increased CO</a:t>
            </a:r>
            <a:r>
              <a:rPr lang="en-US" baseline="-25000" dirty="0">
                <a:ea typeface="ＭＳ Ｐゴシック" charset="0"/>
              </a:rPr>
              <a:t>2</a:t>
            </a:r>
            <a:endParaRPr lang="en-US" dirty="0">
              <a:ea typeface="ＭＳ Ｐゴシック" charset="0"/>
            </a:endParaRPr>
          </a:p>
          <a:p>
            <a:pPr lvl="1" eaLnBrk="1" hangingPunct="1"/>
            <a:r>
              <a:rPr lang="en-US" dirty="0">
                <a:ea typeface="ＭＳ Ｐゴシック" charset="0"/>
              </a:rPr>
              <a:t>Renal compensation</a:t>
            </a:r>
          </a:p>
          <a:p>
            <a:pPr lvl="2" eaLnBrk="1" hangingPunct="1"/>
            <a:r>
              <a:rPr lang="en-US" dirty="0">
                <a:ea typeface="ＭＳ Ｐゴシック" charset="0"/>
              </a:rPr>
              <a:t>Decreased H</a:t>
            </a:r>
            <a:r>
              <a:rPr lang="en-US" baseline="30000" dirty="0">
                <a:ea typeface="ＭＳ Ｐゴシック" charset="0"/>
              </a:rPr>
              <a:t>+</a:t>
            </a:r>
            <a:r>
              <a:rPr lang="en-US" dirty="0">
                <a:ea typeface="ＭＳ Ｐゴシック" charset="0"/>
              </a:rPr>
              <a:t> secretion</a:t>
            </a:r>
          </a:p>
          <a:p>
            <a:pPr lvl="2" eaLnBrk="1" hangingPunct="1"/>
            <a:r>
              <a:rPr lang="en-US" dirty="0">
                <a:ea typeface="ＭＳ Ｐゴシック" charset="0"/>
              </a:rPr>
              <a:t>Decreased HCO</a:t>
            </a:r>
            <a:r>
              <a:rPr lang="en-US" baseline="-25000" dirty="0">
                <a:ea typeface="ＭＳ Ｐゴシック" charset="0"/>
              </a:rPr>
              <a:t>3</a:t>
            </a:r>
            <a:r>
              <a:rPr lang="en-US" baseline="30000" dirty="0">
                <a:ea typeface="ＭＳ Ｐゴシック" charset="0"/>
              </a:rPr>
              <a:t>–</a:t>
            </a:r>
            <a:r>
              <a:rPr lang="en-US" dirty="0">
                <a:ea typeface="ＭＳ Ｐゴシック" charset="0"/>
              </a:rPr>
              <a:t> reabsorption</a:t>
            </a:r>
          </a:p>
          <a:p>
            <a:pPr lvl="2" eaLnBrk="1" hangingPunct="1"/>
            <a:r>
              <a:rPr lang="en-US" dirty="0">
                <a:ea typeface="ＭＳ Ｐゴシック" charset="0"/>
              </a:rPr>
              <a:t>Decreased synthesis of new bicarbonate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513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pPr>
              <a:defRPr/>
            </a:pPr>
            <a:r>
              <a:rPr lang="en-US" sz="1200" b="1" dirty="0">
                <a:solidFill>
                  <a:srgbClr val="000000"/>
                </a:solidFill>
              </a:rPr>
              <a:t>Figure 19.29  Summary of acid-base disturbances and compensation.</a:t>
            </a:r>
            <a:endParaRPr lang="en-US" sz="1200" b="1" dirty="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30" name="Picture 29" descr="figure_19_29_unlabeled_step07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48"/>
          <a:stretch/>
        </p:blipFill>
        <p:spPr>
          <a:xfrm>
            <a:off x="266700" y="495300"/>
            <a:ext cx="8601456" cy="5691414"/>
          </a:xfrm>
          <a:prstGeom prst="rect">
            <a:avLst/>
          </a:prstGeom>
        </p:spPr>
      </p:pic>
      <p:sp>
        <p:nvSpPr>
          <p:cNvPr id="32" name="Rectangle 36"/>
          <p:cNvSpPr>
            <a:spLocks noChangeArrowheads="1"/>
          </p:cNvSpPr>
          <p:nvPr/>
        </p:nvSpPr>
        <p:spPr bwMode="auto">
          <a:xfrm>
            <a:off x="8267993" y="146400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>
              <a:defRPr/>
            </a:pPr>
            <a:r>
              <a:rPr lang="en-US" sz="1200" b="1" dirty="0">
                <a:solidFill>
                  <a:srgbClr val="000000"/>
                </a:solidFill>
                <a:cs typeface="Arial" charset="0"/>
              </a:rPr>
              <a:t>Slide 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002389" y="625955"/>
            <a:ext cx="1102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Arterial pH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871885" y="1512801"/>
            <a:ext cx="1006361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pH &lt; 7.35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351212" y="1510922"/>
            <a:ext cx="466794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OR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159289" y="1514678"/>
            <a:ext cx="1006361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pH &gt; 7.45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172638" y="2297479"/>
            <a:ext cx="97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Alkalosis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858553" y="3914325"/>
            <a:ext cx="2055408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Respiratory alkalosis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666720" y="3903248"/>
            <a:ext cx="1879538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Metabolic alkalosis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518658" y="3909144"/>
            <a:ext cx="2013915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Respiratory acidosis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28442" y="3910567"/>
            <a:ext cx="1838044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Metabolic acidosis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35964" y="4730284"/>
            <a:ext cx="1445174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Respiratory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</a:rPr>
              <a:t>compensation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799152" y="4739355"/>
            <a:ext cx="1445174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Renal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</a:rPr>
              <a:t>compensation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908855" y="4733131"/>
            <a:ext cx="1445174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Respiratory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</a:rPr>
              <a:t>compensation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175332" y="4729843"/>
            <a:ext cx="1445174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Renal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</a:rPr>
              <a:t>compensation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893882" y="2292037"/>
            <a:ext cx="932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Acidosis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95109" y="3088507"/>
            <a:ext cx="1650250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[HCO</a:t>
            </a:r>
            <a:r>
              <a:rPr lang="en-US" sz="1400" b="1" baseline="-25000" dirty="0">
                <a:solidFill>
                  <a:srgbClr val="000000"/>
                </a:solidFill>
              </a:rPr>
              <a:t>3</a:t>
            </a:r>
            <a:r>
              <a:rPr lang="en-US" sz="1400" b="1" baseline="30000" dirty="0">
                <a:solidFill>
                  <a:srgbClr val="000000"/>
                </a:solidFill>
              </a:rPr>
              <a:t>–</a:t>
            </a:r>
            <a:r>
              <a:rPr lang="en-US" sz="1400" b="1" dirty="0">
                <a:solidFill>
                  <a:srgbClr val="000000"/>
                </a:solidFill>
              </a:rPr>
              <a:t>] &lt; 24 mM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656803" y="3089414"/>
            <a:ext cx="1684236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rgbClr val="000000"/>
                </a:solidFill>
              </a:rPr>
              <a:t>P</a:t>
            </a:r>
            <a:r>
              <a:rPr lang="en-US" sz="1400" b="1" baseline="-25000" dirty="0">
                <a:solidFill>
                  <a:srgbClr val="000000"/>
                </a:solidFill>
              </a:rPr>
              <a:t>CO</a:t>
            </a:r>
            <a:r>
              <a:rPr lang="en-US" sz="1400" b="1" baseline="-37000" dirty="0">
                <a:solidFill>
                  <a:srgbClr val="000000"/>
                </a:solidFill>
              </a:rPr>
              <a:t>2</a:t>
            </a:r>
            <a:r>
              <a:rPr lang="en-US" sz="1400" b="1" dirty="0">
                <a:solidFill>
                  <a:srgbClr val="000000"/>
                </a:solidFill>
              </a:rPr>
              <a:t> &gt; 40 mm Hg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628299" y="5724299"/>
            <a:ext cx="1650250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[HCO</a:t>
            </a:r>
            <a:r>
              <a:rPr lang="en-US" sz="1400" b="1" baseline="-25000" dirty="0">
                <a:solidFill>
                  <a:srgbClr val="000000"/>
                </a:solidFill>
              </a:rPr>
              <a:t>3</a:t>
            </a:r>
            <a:r>
              <a:rPr lang="en-US" sz="1400" b="1" baseline="30000" dirty="0">
                <a:solidFill>
                  <a:srgbClr val="000000"/>
                </a:solidFill>
              </a:rPr>
              <a:t>–</a:t>
            </a:r>
            <a:r>
              <a:rPr lang="en-US" sz="1400" b="1" dirty="0">
                <a:solidFill>
                  <a:srgbClr val="000000"/>
                </a:solidFill>
              </a:rPr>
              <a:t>] &gt; 24 mM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742035" y="3077885"/>
            <a:ext cx="1650250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[HCO</a:t>
            </a:r>
            <a:r>
              <a:rPr lang="en-US" sz="1400" b="1" baseline="-25000" dirty="0">
                <a:solidFill>
                  <a:srgbClr val="000000"/>
                </a:solidFill>
              </a:rPr>
              <a:t>3</a:t>
            </a:r>
            <a:r>
              <a:rPr lang="en-US" sz="1400" b="1" baseline="30000" dirty="0">
                <a:solidFill>
                  <a:srgbClr val="000000"/>
                </a:solidFill>
              </a:rPr>
              <a:t>–</a:t>
            </a:r>
            <a:r>
              <a:rPr lang="en-US" sz="1400" b="1" dirty="0">
                <a:solidFill>
                  <a:srgbClr val="000000"/>
                </a:solidFill>
              </a:rPr>
              <a:t>] &gt; 24 mM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015831" y="3089414"/>
            <a:ext cx="1684236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rgbClr val="000000"/>
                </a:solidFill>
              </a:rPr>
              <a:t>P</a:t>
            </a:r>
            <a:r>
              <a:rPr lang="en-US" sz="1400" b="1" baseline="-25000" dirty="0">
                <a:solidFill>
                  <a:srgbClr val="000000"/>
                </a:solidFill>
              </a:rPr>
              <a:t>CO</a:t>
            </a:r>
            <a:r>
              <a:rPr lang="en-US" sz="1400" b="1" baseline="-37000" dirty="0">
                <a:solidFill>
                  <a:srgbClr val="000000"/>
                </a:solidFill>
              </a:rPr>
              <a:t>2</a:t>
            </a:r>
            <a:r>
              <a:rPr lang="en-US" sz="1400" b="1" dirty="0">
                <a:solidFill>
                  <a:srgbClr val="000000"/>
                </a:solidFill>
              </a:rPr>
              <a:t> &lt; 40 mm Hg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749671" y="5739002"/>
            <a:ext cx="1684236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rgbClr val="000000"/>
                </a:solidFill>
              </a:rPr>
              <a:t>P</a:t>
            </a:r>
            <a:r>
              <a:rPr lang="en-US" sz="1400" b="1" baseline="-25000" dirty="0">
                <a:solidFill>
                  <a:srgbClr val="000000"/>
                </a:solidFill>
              </a:rPr>
              <a:t>CO</a:t>
            </a:r>
            <a:r>
              <a:rPr lang="en-US" sz="1400" b="1" baseline="-37000" dirty="0">
                <a:solidFill>
                  <a:srgbClr val="000000"/>
                </a:solidFill>
              </a:rPr>
              <a:t>2</a:t>
            </a:r>
            <a:r>
              <a:rPr lang="en-US" sz="1400" b="1" dirty="0">
                <a:solidFill>
                  <a:srgbClr val="000000"/>
                </a:solidFill>
              </a:rPr>
              <a:t> &gt; 40 mm Hg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993614" y="5724298"/>
            <a:ext cx="1650250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[HCO</a:t>
            </a:r>
            <a:r>
              <a:rPr lang="en-US" sz="1400" b="1" baseline="-25000" dirty="0">
                <a:solidFill>
                  <a:srgbClr val="000000"/>
                </a:solidFill>
              </a:rPr>
              <a:t>3</a:t>
            </a:r>
            <a:r>
              <a:rPr lang="en-US" sz="1400" b="1" baseline="30000" dirty="0">
                <a:solidFill>
                  <a:srgbClr val="000000"/>
                </a:solidFill>
              </a:rPr>
              <a:t>–</a:t>
            </a:r>
            <a:r>
              <a:rPr lang="en-US" sz="1400" b="1" dirty="0">
                <a:solidFill>
                  <a:srgbClr val="000000"/>
                </a:solidFill>
              </a:rPr>
              <a:t>] &lt; 24 mM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94394" y="5739001"/>
            <a:ext cx="1684236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rgbClr val="000000"/>
                </a:solidFill>
              </a:rPr>
              <a:t>P</a:t>
            </a:r>
            <a:r>
              <a:rPr lang="en-US" sz="1400" b="1" baseline="-25000" dirty="0">
                <a:solidFill>
                  <a:srgbClr val="000000"/>
                </a:solidFill>
              </a:rPr>
              <a:t>CO</a:t>
            </a:r>
            <a:r>
              <a:rPr lang="en-US" sz="1400" b="1" baseline="-37000" dirty="0">
                <a:solidFill>
                  <a:srgbClr val="000000"/>
                </a:solidFill>
              </a:rPr>
              <a:t>2</a:t>
            </a:r>
            <a:r>
              <a:rPr lang="en-US" sz="1400" b="1" dirty="0">
                <a:solidFill>
                  <a:srgbClr val="000000"/>
                </a:solidFill>
              </a:rPr>
              <a:t> &lt; 40 mm Hg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159811" y="3100363"/>
            <a:ext cx="466794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OR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513211" y="3104118"/>
            <a:ext cx="466794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41481194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48514-CA64-CC98-40FF-E4D2156F3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3D0A7-0D73-1C55-03A4-3395659AA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ITC Berkeley Oldstyle Std Bk"/>
            </a:endParaRPr>
          </a:p>
          <a:p>
            <a:pPr algn="just"/>
            <a:r>
              <a:rPr lang="en-US" sz="3200" b="0" i="0" u="none" strike="noStrike" baseline="0" dirty="0">
                <a:solidFill>
                  <a:srgbClr val="000000"/>
                </a:solidFill>
                <a:latin typeface="ITC Berkeley Oldstyle Std Bk"/>
              </a:rPr>
              <a:t> </a:t>
            </a:r>
            <a:r>
              <a:rPr lang="en-US" sz="3200" b="0" i="0" u="none" strike="noStrike" baseline="0" dirty="0">
                <a:solidFill>
                  <a:srgbClr val="221E1F"/>
                </a:solidFill>
                <a:latin typeface="ITC Berkeley Oldstyle Std Bk"/>
              </a:rPr>
              <a:t>The H-H equation defines the relationship between pH and the ratio of salt (bicarbonate) and weak acid (carbonic acid): </a:t>
            </a:r>
          </a:p>
          <a:p>
            <a:pPr algn="ctr"/>
            <a:r>
              <a:rPr lang="pt-BR" sz="2000" b="0" i="0" u="none" strike="noStrike" baseline="0" dirty="0">
                <a:solidFill>
                  <a:srgbClr val="221E1F"/>
                </a:solidFill>
                <a:latin typeface="ITC Berkeley Oldstyle Std Bk"/>
              </a:rPr>
              <a:t>HCO3</a:t>
            </a:r>
            <a:r>
              <a:rPr lang="pt-BR" sz="2000" b="0" i="0" u="none" strike="noStrike" baseline="30000" dirty="0">
                <a:solidFill>
                  <a:srgbClr val="221E1F"/>
                </a:solidFill>
                <a:latin typeface="ITC Berkeley Oldstyle Std Bk"/>
              </a:rPr>
              <a:t>−</a:t>
            </a:r>
            <a:r>
              <a:rPr lang="pt-BR" sz="2000" b="0" i="0" u="none" strike="noStrike" baseline="0" dirty="0">
                <a:solidFill>
                  <a:srgbClr val="221E1F"/>
                </a:solidFill>
                <a:latin typeface="ITC Berkeley Oldstyle Std Bk"/>
              </a:rPr>
              <a:t>(bicarbonate) + H</a:t>
            </a:r>
            <a:r>
              <a:rPr lang="pt-BR" sz="2000" b="0" i="0" u="none" strike="noStrike" baseline="30000" dirty="0">
                <a:solidFill>
                  <a:srgbClr val="221E1F"/>
                </a:solidFill>
                <a:latin typeface="ITC Berkeley Oldstyle Std Bk"/>
              </a:rPr>
              <a:t>+</a:t>
            </a:r>
            <a:r>
              <a:rPr lang="pt-BR" sz="2000" b="0" i="0" u="none" strike="noStrike" baseline="0" dirty="0">
                <a:solidFill>
                  <a:srgbClr val="221E1F"/>
                </a:solidFill>
                <a:latin typeface="ITC Berkeley Oldstyle Std Bk"/>
              </a:rPr>
              <a:t> </a:t>
            </a:r>
            <a:r>
              <a:rPr lang="pt-BR" sz="2000" b="0" i="0" u="none" strike="noStrike" baseline="0" dirty="0">
                <a:solidFill>
                  <a:srgbClr val="221E1F"/>
                </a:solidFill>
                <a:latin typeface="UniMath2 A"/>
              </a:rPr>
              <a:t>⇋ </a:t>
            </a:r>
            <a:r>
              <a:rPr lang="pt-BR" sz="2000" b="0" i="0" u="none" strike="noStrike" baseline="0" dirty="0">
                <a:solidFill>
                  <a:srgbClr val="221E1F"/>
                </a:solidFill>
                <a:latin typeface="ITC Berkeley Oldstyle Std Bk"/>
              </a:rPr>
              <a:t>H</a:t>
            </a:r>
            <a:r>
              <a:rPr lang="pt-BR" sz="2000" b="0" i="0" u="none" strike="noStrike" baseline="-25000" dirty="0">
                <a:solidFill>
                  <a:srgbClr val="221E1F"/>
                </a:solidFill>
                <a:latin typeface="ITC Berkeley Oldstyle Std Bk"/>
              </a:rPr>
              <a:t>2</a:t>
            </a:r>
            <a:r>
              <a:rPr lang="pt-BR" sz="2000" b="0" i="0" u="none" strike="noStrike" baseline="0" dirty="0">
                <a:solidFill>
                  <a:srgbClr val="221E1F"/>
                </a:solidFill>
                <a:latin typeface="ITC Berkeley Oldstyle Std Bk"/>
              </a:rPr>
              <a:t> CO</a:t>
            </a:r>
            <a:r>
              <a:rPr lang="pt-BR" sz="2000" b="0" i="0" u="none" strike="noStrike" baseline="-25000" dirty="0">
                <a:solidFill>
                  <a:srgbClr val="221E1F"/>
                </a:solidFill>
                <a:latin typeface="ITC Berkeley Oldstyle Std Bk"/>
              </a:rPr>
              <a:t>3</a:t>
            </a:r>
            <a:r>
              <a:rPr lang="pt-BR" sz="2000" b="0" i="0" u="none" strike="noStrike" baseline="0" dirty="0">
                <a:solidFill>
                  <a:srgbClr val="221E1F"/>
                </a:solidFill>
                <a:latin typeface="ITC Berkeley Oldstyle Std Bk"/>
              </a:rPr>
              <a:t>(carbonic acid) </a:t>
            </a:r>
            <a:r>
              <a:rPr lang="pt-BR" sz="2000" b="0" i="0" u="none" strike="noStrike" baseline="0" dirty="0">
                <a:solidFill>
                  <a:srgbClr val="221E1F"/>
                </a:solidFill>
                <a:latin typeface="UniMath2 A"/>
              </a:rPr>
              <a:t>⇋ </a:t>
            </a:r>
            <a:r>
              <a:rPr lang="pt-BR" sz="2000" b="0" i="0" u="none" strike="noStrike" baseline="0" dirty="0">
                <a:solidFill>
                  <a:srgbClr val="221E1F"/>
                </a:solidFill>
                <a:latin typeface="ITC Berkeley Oldstyle Std Bk"/>
              </a:rPr>
              <a:t>CO</a:t>
            </a:r>
            <a:r>
              <a:rPr lang="pt-BR" sz="2000" b="0" i="0" u="none" strike="noStrike" baseline="-25000" dirty="0">
                <a:solidFill>
                  <a:srgbClr val="221E1F"/>
                </a:solidFill>
                <a:latin typeface="ITC Berkeley Oldstyle Std Bk"/>
              </a:rPr>
              <a:t>2</a:t>
            </a:r>
            <a:r>
              <a:rPr lang="pt-BR" sz="2000" b="0" i="0" u="none" strike="noStrike" baseline="0" dirty="0">
                <a:solidFill>
                  <a:srgbClr val="221E1F"/>
                </a:solidFill>
                <a:latin typeface="ITC Berkeley Oldstyle Std Bk"/>
              </a:rPr>
              <a:t> + H</a:t>
            </a:r>
            <a:r>
              <a:rPr lang="pt-BR" sz="2000" b="0" i="0" u="none" strike="noStrike" baseline="-25000" dirty="0">
                <a:solidFill>
                  <a:srgbClr val="221E1F"/>
                </a:solidFill>
                <a:latin typeface="ITC Berkeley Oldstyle Std Bk"/>
              </a:rPr>
              <a:t>2</a:t>
            </a:r>
            <a:r>
              <a:rPr lang="pt-BR" sz="2000" b="0" i="0" u="none" strike="noStrike" baseline="0" dirty="0">
                <a:solidFill>
                  <a:srgbClr val="221E1F"/>
                </a:solidFill>
                <a:latin typeface="ITC Berkeley Oldstyle Std Bk"/>
              </a:rPr>
              <a:t>O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79917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82575" y="90488"/>
            <a:ext cx="8861425" cy="1077218"/>
          </a:xfrm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19.6 Interactions Between Fluid and Electrolyte Balance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Increase in solute reabsorption increases osmotic gradient for water reabsorption</a:t>
            </a:r>
          </a:p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ADH increases the number of sodium channels in the apical membrane of principal cells</a:t>
            </a:r>
          </a:p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Angiotensin II increases ADH secretion</a:t>
            </a:r>
          </a:p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ANP decreases ADH secretion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345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57DE2-FA8B-79AD-2CCF-58B9928F7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enderson-Hasselbalch-Equation">
            <a:extLst>
              <a:ext uri="{FF2B5EF4-FFF2-40B4-BE49-F238E27FC236}">
                <a16:creationId xmlns:a16="http://schemas.microsoft.com/office/drawing/2014/main" id="{5FEF18EC-F8DE-6BCA-23DA-EED33141C7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" y="1698268"/>
            <a:ext cx="8537575" cy="448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9826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DF892-D801-DF8E-21E7-E5CE5D32E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(A) Henderson-Hasselbalch equation for buffer">
            <a:extLst>
              <a:ext uri="{FF2B5EF4-FFF2-40B4-BE49-F238E27FC236}">
                <a16:creationId xmlns:a16="http://schemas.microsoft.com/office/drawing/2014/main" id="{0DB4B58B-0BB3-97C6-C4E2-FD9BD83CB64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87" y="2872581"/>
            <a:ext cx="809625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293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51F34-D19D-279E-9E9F-2E73F39EB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595FBB4-A3B7-E541-2660-6F647AD505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47" y="498570"/>
            <a:ext cx="8096250" cy="310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8A1CA5-26A7-E945-8BE5-A623DB968CDA}"/>
              </a:ext>
            </a:extLst>
          </p:cNvPr>
          <p:cNvSpPr txBox="1"/>
          <p:nvPr/>
        </p:nvSpPr>
        <p:spPr>
          <a:xfrm>
            <a:off x="430847" y="4010818"/>
            <a:ext cx="813816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Carbonic acid-bicarbonate equilibrium illustrated as a level seesaw. The component on the lefthand side of the seesaw is [H 2 CO 3 ] obtained by converting from the ABG PCO 2 value. The component on the righthand side of the seesaw is [HCO 3 − ] and is obtained directly from the ABG results. Note how the fulcrum is off-center toward [HCO 3 − ] because the ratio of bicarbonate to carbonic acid is 20:1.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6912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Overview of the roles and mechanisms of the lungs and kidneys in maintaining blood pH equilibrium.">
            <a:extLst>
              <a:ext uri="{FF2B5EF4-FFF2-40B4-BE49-F238E27FC236}">
                <a16:creationId xmlns:a16="http://schemas.microsoft.com/office/drawing/2014/main" id="{397F0033-96FC-80F0-6A47-DC557E91B42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88" y="471029"/>
            <a:ext cx="8963025" cy="5820693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7505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able of normal ABG test result values relevant to">
            <a:extLst>
              <a:ext uri="{FF2B5EF4-FFF2-40B4-BE49-F238E27FC236}">
                <a16:creationId xmlns:a16="http://schemas.microsoft.com/office/drawing/2014/main" id="{353D34A5-7D87-080A-BCB7-BF7F51A617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88" y="871728"/>
            <a:ext cx="8963025" cy="5019294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3742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C50F7-BDAE-5699-5F65-2E62F9603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9C1C315-DBB1-EF9A-1973-EC99461E31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35" y="867188"/>
            <a:ext cx="809625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FE7AFB-C911-1DB4-A402-638E62EC1947}"/>
              </a:ext>
            </a:extLst>
          </p:cNvPr>
          <p:cNvSpPr txBox="1"/>
          <p:nvPr/>
        </p:nvSpPr>
        <p:spPr>
          <a:xfrm>
            <a:off x="448056" y="4133088"/>
            <a:ext cx="81198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(A) Median normal values for [HCO</a:t>
            </a:r>
            <a:r>
              <a:rPr lang="en-US" b="0" i="0" baseline="-2500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3</a:t>
            </a:r>
            <a:r>
              <a:rPr lang="en-US" b="0" i="0" baseline="3000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−</a:t>
            </a:r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 ] and PCO</a:t>
            </a:r>
            <a:r>
              <a:rPr lang="en-US" b="0" i="0" baseline="-2500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2</a:t>
            </a:r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 are used to demonstrate the calculation of pH using the Henderson-Hasselbalch equation. (B) Example of [HCO</a:t>
            </a:r>
            <a:r>
              <a:rPr lang="en-US" b="0" i="0" baseline="-2500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3</a:t>
            </a:r>
            <a:r>
              <a:rPr lang="en-US" b="0" i="0" baseline="3000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−</a:t>
            </a:r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 ] and PCO</a:t>
            </a:r>
            <a:r>
              <a:rPr lang="en-US" b="0" i="0" baseline="-2500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2</a:t>
            </a:r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 values from a patient with an acid-base disorder. Since [HCO</a:t>
            </a:r>
            <a:r>
              <a:rPr lang="en-US" b="0" i="0" baseline="-2500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3</a:t>
            </a:r>
            <a:r>
              <a:rPr lang="en-US" b="0" i="0" baseline="3000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−</a:t>
            </a:r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 ] is &lt;22, PCO</a:t>
            </a:r>
            <a:r>
              <a:rPr lang="en-US" b="0" i="0" baseline="-2500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2</a:t>
            </a:r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 is normal, and pH is &lt;7.35, this is a case of metabolic acidosis.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0852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4BC3F04-3B8E-ECDC-93F9-5B7D4F3F1F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312220" y="446674"/>
            <a:ext cx="9675676" cy="5466755"/>
          </a:xfrm>
          <a:noFill/>
        </p:spPr>
      </p:pic>
    </p:spTree>
    <p:extLst>
      <p:ext uri="{BB962C8B-B14F-4D97-AF65-F5344CB8AC3E}">
        <p14:creationId xmlns:p14="http://schemas.microsoft.com/office/powerpoint/2010/main" val="16159937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A02762-E081-D4CA-BD53-B982E98ABD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88" y="882933"/>
            <a:ext cx="8963025" cy="4996885"/>
          </a:xfrm>
          <a:noFill/>
        </p:spPr>
      </p:pic>
    </p:spTree>
    <p:extLst>
      <p:ext uri="{BB962C8B-B14F-4D97-AF65-F5344CB8AC3E}">
        <p14:creationId xmlns:p14="http://schemas.microsoft.com/office/powerpoint/2010/main" val="3905657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ase-study sample question (part 1 of 2) requiring students to identify the pH status of blood and recognize the abnormal buffer component.">
            <a:extLst>
              <a:ext uri="{FF2B5EF4-FFF2-40B4-BE49-F238E27FC236}">
                <a16:creationId xmlns:a16="http://schemas.microsoft.com/office/drawing/2014/main" id="{A463D107-31AE-2D5E-6703-1303843B0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0975" y="1004121"/>
            <a:ext cx="8963025" cy="4333885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442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ase-study sample question (part 2 of 2) requiring students to properly identify diagnosis and the appropriate">
            <a:extLst>
              <a:ext uri="{FF2B5EF4-FFF2-40B4-BE49-F238E27FC236}">
                <a16:creationId xmlns:a16="http://schemas.microsoft.com/office/drawing/2014/main" id="{38DBE678-4AF3-7AF4-5214-1B58B1A295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88" y="1567681"/>
            <a:ext cx="8963025" cy="3627388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291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Interactions Between Fluid and Electrolyte Balance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Physiological response to hemorrhage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Decrease in blood volume </a:t>
            </a:r>
            <a:r>
              <a:rPr lang="en-US" dirty="0">
                <a:ea typeface="ＭＳ Ｐゴシック" charset="0"/>
                <a:sym typeface="Symbol" charset="0"/>
              </a:rPr>
              <a:t></a:t>
            </a:r>
            <a:r>
              <a:rPr lang="en-US" dirty="0">
                <a:ea typeface="ＭＳ Ｐゴシック" charset="0"/>
              </a:rPr>
              <a:t> decrease in MAP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Neural control of heart and vasculature</a:t>
            </a:r>
          </a:p>
          <a:p>
            <a:pPr lvl="2" eaLnBrk="1" hangingPunct="1"/>
            <a:r>
              <a:rPr lang="en-US" dirty="0">
                <a:ea typeface="ＭＳ Ｐゴシック" charset="0"/>
              </a:rPr>
              <a:t>Baroreceptor reflex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Hormonal control of blood volume</a:t>
            </a:r>
          </a:p>
          <a:p>
            <a:pPr lvl="2" eaLnBrk="1" hangingPunct="1"/>
            <a:r>
              <a:rPr lang="en-US" dirty="0">
                <a:ea typeface="ＭＳ Ｐゴシック" charset="0"/>
              </a:rPr>
              <a:t>ADH</a:t>
            </a:r>
          </a:p>
          <a:p>
            <a:pPr lvl="2" eaLnBrk="1" hangingPunct="1"/>
            <a:r>
              <a:rPr lang="en-US" dirty="0">
                <a:ea typeface="ＭＳ Ｐゴシック" charset="0"/>
              </a:rPr>
              <a:t>Renin-angiotensin-aldosterone system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8714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13F14-7B84-D8A9-771E-365C632DA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95A48-3373-B7F1-BF68-4FFB8C9E4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0393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3594A-A07B-275F-1BA5-C67FBDCC5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F1416-15D0-B4A0-D294-A7EABBF55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2189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FEE0C-32FA-5B1E-03FB-3D6A08599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339A1-35B7-B193-F3D2-1E853ACCC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0562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19.29  Summary of acid-base disturbances and compensation.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4" name="Picture 3" descr="figure_19_29_unlabeled_step0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48"/>
          <a:stretch/>
        </p:blipFill>
        <p:spPr>
          <a:xfrm>
            <a:off x="266700" y="495300"/>
            <a:ext cx="8601456" cy="5691414"/>
          </a:xfrm>
          <a:prstGeom prst="rect">
            <a:avLst/>
          </a:prstGeom>
        </p:spPr>
      </p:pic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8267993" y="146400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>
              <a:defRPr/>
            </a:pPr>
            <a:r>
              <a:rPr lang="en-US" sz="1200" b="1" dirty="0">
                <a:cs typeface="Arial" charset="0"/>
              </a:rPr>
              <a:t>Slide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02389" y="625955"/>
            <a:ext cx="1102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Arterial pH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71885" y="1512801"/>
            <a:ext cx="1006361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pH &lt; 7.35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51212" y="1510922"/>
            <a:ext cx="466794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59289" y="1514678"/>
            <a:ext cx="1006361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pH &gt; 7.45</a:t>
            </a:r>
          </a:p>
        </p:txBody>
      </p:sp>
    </p:spTree>
    <p:extLst>
      <p:ext uri="{BB962C8B-B14F-4D97-AF65-F5344CB8AC3E}">
        <p14:creationId xmlns:p14="http://schemas.microsoft.com/office/powerpoint/2010/main" val="7300804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19.29  Summary of acid-base disturbances and compensation.</a:t>
            </a:r>
            <a:endParaRPr lang="en-US" sz="1200" dirty="0"/>
          </a:p>
        </p:txBody>
      </p:sp>
      <p:pic>
        <p:nvPicPr>
          <p:cNvPr id="4" name="Picture 3" descr="figure_19_29_unlabeled_step03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48"/>
          <a:stretch/>
        </p:blipFill>
        <p:spPr>
          <a:xfrm>
            <a:off x="266700" y="495300"/>
            <a:ext cx="8601456" cy="5691414"/>
          </a:xfrm>
          <a:prstGeom prst="rect">
            <a:avLst/>
          </a:prstGeom>
        </p:spPr>
      </p:pic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8267993" y="146400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>
              <a:defRPr/>
            </a:pPr>
            <a:r>
              <a:rPr lang="en-US" sz="1200" b="1" dirty="0">
                <a:solidFill>
                  <a:srgbClr val="000000"/>
                </a:solidFill>
                <a:cs typeface="Arial" charset="0"/>
              </a:rPr>
              <a:t>Slide 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02389" y="625955"/>
            <a:ext cx="1102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Arterial pH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71885" y="1512801"/>
            <a:ext cx="1006361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pH &lt; 7.35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51212" y="1510922"/>
            <a:ext cx="466794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59289" y="1514678"/>
            <a:ext cx="1006361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pH &gt; 7.45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2638" y="2297479"/>
            <a:ext cx="97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Alkalosis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93882" y="2292037"/>
            <a:ext cx="932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Acidosis</a:t>
            </a:r>
          </a:p>
        </p:txBody>
      </p:sp>
    </p:spTree>
    <p:extLst>
      <p:ext uri="{BB962C8B-B14F-4D97-AF65-F5344CB8AC3E}">
        <p14:creationId xmlns:p14="http://schemas.microsoft.com/office/powerpoint/2010/main" val="21405918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19.29  Summary of acid-base disturbances and compensation.</a:t>
            </a:r>
            <a:endParaRPr lang="en-US" sz="1200" dirty="0"/>
          </a:p>
        </p:txBody>
      </p:sp>
      <p:pic>
        <p:nvPicPr>
          <p:cNvPr id="4" name="Picture 3" descr="figure_19_29_unlabeled_step0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48"/>
          <a:stretch/>
        </p:blipFill>
        <p:spPr>
          <a:xfrm>
            <a:off x="266700" y="495300"/>
            <a:ext cx="8601456" cy="5691414"/>
          </a:xfrm>
          <a:prstGeom prst="rect">
            <a:avLst/>
          </a:prstGeom>
        </p:spPr>
      </p:pic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8267993" y="146400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>
              <a:defRPr/>
            </a:pPr>
            <a:r>
              <a:rPr lang="en-US" sz="1200" b="1" dirty="0">
                <a:solidFill>
                  <a:srgbClr val="000000"/>
                </a:solidFill>
                <a:cs typeface="Arial" charset="0"/>
              </a:rPr>
              <a:t>Slide 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02389" y="625955"/>
            <a:ext cx="1102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Arterial pH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71885" y="1512801"/>
            <a:ext cx="1006361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pH &lt; 7.35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51212" y="1510922"/>
            <a:ext cx="466794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59289" y="1514678"/>
            <a:ext cx="1006361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pH &gt; 7.45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2638" y="2297479"/>
            <a:ext cx="97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Alkalosis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93882" y="2292037"/>
            <a:ext cx="932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Acidosis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5109" y="3088507"/>
            <a:ext cx="1650250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[HCO</a:t>
            </a:r>
            <a:r>
              <a:rPr lang="en-US" sz="1400" b="1" baseline="-25000" dirty="0">
                <a:solidFill>
                  <a:srgbClr val="000000"/>
                </a:solidFill>
              </a:rPr>
              <a:t>3</a:t>
            </a:r>
            <a:r>
              <a:rPr lang="en-US" sz="1400" b="1" baseline="30000" dirty="0">
                <a:solidFill>
                  <a:srgbClr val="000000"/>
                </a:solidFill>
              </a:rPr>
              <a:t>–</a:t>
            </a:r>
            <a:r>
              <a:rPr lang="en-US" sz="1400" b="1" dirty="0">
                <a:solidFill>
                  <a:srgbClr val="000000"/>
                </a:solidFill>
              </a:rPr>
              <a:t>] &lt; 24 mM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656803" y="3089414"/>
            <a:ext cx="1684236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rgbClr val="000000"/>
                </a:solidFill>
              </a:rPr>
              <a:t>P</a:t>
            </a:r>
            <a:r>
              <a:rPr lang="en-US" sz="1400" b="1" baseline="-25000" dirty="0">
                <a:solidFill>
                  <a:srgbClr val="000000"/>
                </a:solidFill>
              </a:rPr>
              <a:t>CO</a:t>
            </a:r>
            <a:r>
              <a:rPr lang="en-US" sz="1400" b="1" baseline="-37000" dirty="0">
                <a:solidFill>
                  <a:srgbClr val="000000"/>
                </a:solidFill>
              </a:rPr>
              <a:t>2</a:t>
            </a:r>
            <a:r>
              <a:rPr lang="en-US" sz="1400" b="1" dirty="0">
                <a:solidFill>
                  <a:srgbClr val="000000"/>
                </a:solidFill>
              </a:rPr>
              <a:t> &gt; 40 mm Hg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42035" y="3077885"/>
            <a:ext cx="1650250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[HCO</a:t>
            </a:r>
            <a:r>
              <a:rPr lang="en-US" sz="1400" b="1" baseline="-25000" dirty="0">
                <a:solidFill>
                  <a:srgbClr val="000000"/>
                </a:solidFill>
              </a:rPr>
              <a:t>3</a:t>
            </a:r>
            <a:r>
              <a:rPr lang="en-US" sz="1400" b="1" baseline="30000" dirty="0">
                <a:solidFill>
                  <a:srgbClr val="000000"/>
                </a:solidFill>
              </a:rPr>
              <a:t>–</a:t>
            </a:r>
            <a:r>
              <a:rPr lang="en-US" sz="1400" b="1" dirty="0">
                <a:solidFill>
                  <a:srgbClr val="000000"/>
                </a:solidFill>
              </a:rPr>
              <a:t>] &gt; 24 mM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15831" y="3089414"/>
            <a:ext cx="1684236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rgbClr val="000000"/>
                </a:solidFill>
              </a:rPr>
              <a:t>P</a:t>
            </a:r>
            <a:r>
              <a:rPr lang="en-US" sz="1400" b="1" baseline="-25000" dirty="0">
                <a:solidFill>
                  <a:srgbClr val="000000"/>
                </a:solidFill>
              </a:rPr>
              <a:t>CO</a:t>
            </a:r>
            <a:r>
              <a:rPr lang="en-US" sz="1400" b="1" baseline="-37000" dirty="0">
                <a:solidFill>
                  <a:srgbClr val="000000"/>
                </a:solidFill>
              </a:rPr>
              <a:t>2</a:t>
            </a:r>
            <a:r>
              <a:rPr lang="en-US" sz="1400" b="1" dirty="0">
                <a:solidFill>
                  <a:srgbClr val="000000"/>
                </a:solidFill>
              </a:rPr>
              <a:t> &lt; 40 mm Hg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59811" y="3100363"/>
            <a:ext cx="466794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OR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13211" y="3104118"/>
            <a:ext cx="466794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5220455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19.29  Summary of acid-base disturbances and compensation.</a:t>
            </a:r>
            <a:endParaRPr lang="en-US" sz="1200" dirty="0"/>
          </a:p>
        </p:txBody>
      </p:sp>
      <p:pic>
        <p:nvPicPr>
          <p:cNvPr id="4" name="Picture 3" descr="figure_19_29_unlabeled_step05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48"/>
          <a:stretch/>
        </p:blipFill>
        <p:spPr>
          <a:xfrm>
            <a:off x="266700" y="495300"/>
            <a:ext cx="8601456" cy="5691414"/>
          </a:xfrm>
          <a:prstGeom prst="rect">
            <a:avLst/>
          </a:prstGeom>
        </p:spPr>
      </p:pic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8267993" y="146400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>
              <a:defRPr/>
            </a:pPr>
            <a:r>
              <a:rPr lang="en-US" sz="1200" b="1" dirty="0">
                <a:solidFill>
                  <a:srgbClr val="000000"/>
                </a:solidFill>
                <a:cs typeface="Arial" charset="0"/>
              </a:rPr>
              <a:t>Slide 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02389" y="625955"/>
            <a:ext cx="1102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Arterial pH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71885" y="1512801"/>
            <a:ext cx="1006361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pH &lt; 7.35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51212" y="1510922"/>
            <a:ext cx="466794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59289" y="1514678"/>
            <a:ext cx="1006361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pH &gt; 7.45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2638" y="2297479"/>
            <a:ext cx="97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Alkalosis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8553" y="3914325"/>
            <a:ext cx="2055408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Respiratory alkalosis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66720" y="3903248"/>
            <a:ext cx="1879538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Metabolic alkalosis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18658" y="3909144"/>
            <a:ext cx="2013915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Respiratory acidosis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8442" y="3910567"/>
            <a:ext cx="1838044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Metabolic acidosis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93882" y="2292037"/>
            <a:ext cx="932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Acidosis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5109" y="3088507"/>
            <a:ext cx="1650250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[HCO</a:t>
            </a:r>
            <a:r>
              <a:rPr lang="en-US" sz="1400" b="1" baseline="-25000" dirty="0">
                <a:solidFill>
                  <a:srgbClr val="000000"/>
                </a:solidFill>
              </a:rPr>
              <a:t>3</a:t>
            </a:r>
            <a:r>
              <a:rPr lang="en-US" sz="1400" b="1" baseline="30000" dirty="0">
                <a:solidFill>
                  <a:srgbClr val="000000"/>
                </a:solidFill>
              </a:rPr>
              <a:t>–</a:t>
            </a:r>
            <a:r>
              <a:rPr lang="en-US" sz="1400" b="1" dirty="0">
                <a:solidFill>
                  <a:srgbClr val="000000"/>
                </a:solidFill>
              </a:rPr>
              <a:t>] &lt; 24 mM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56803" y="3089414"/>
            <a:ext cx="1684236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rgbClr val="000000"/>
                </a:solidFill>
              </a:rPr>
              <a:t>P</a:t>
            </a:r>
            <a:r>
              <a:rPr lang="en-US" sz="1400" b="1" baseline="-25000" dirty="0">
                <a:solidFill>
                  <a:srgbClr val="000000"/>
                </a:solidFill>
              </a:rPr>
              <a:t>CO</a:t>
            </a:r>
            <a:r>
              <a:rPr lang="en-US" sz="1400" b="1" baseline="-37000" dirty="0">
                <a:solidFill>
                  <a:srgbClr val="000000"/>
                </a:solidFill>
              </a:rPr>
              <a:t>2</a:t>
            </a:r>
            <a:r>
              <a:rPr lang="en-US" sz="1400" b="1" dirty="0">
                <a:solidFill>
                  <a:srgbClr val="000000"/>
                </a:solidFill>
              </a:rPr>
              <a:t> &gt; 40 mm Hg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42035" y="3077885"/>
            <a:ext cx="1650250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[HCO</a:t>
            </a:r>
            <a:r>
              <a:rPr lang="en-US" sz="1400" b="1" baseline="-25000" dirty="0">
                <a:solidFill>
                  <a:srgbClr val="000000"/>
                </a:solidFill>
              </a:rPr>
              <a:t>3</a:t>
            </a:r>
            <a:r>
              <a:rPr lang="en-US" sz="1400" b="1" baseline="30000" dirty="0">
                <a:solidFill>
                  <a:srgbClr val="000000"/>
                </a:solidFill>
              </a:rPr>
              <a:t>–</a:t>
            </a:r>
            <a:r>
              <a:rPr lang="en-US" sz="1400" b="1" dirty="0">
                <a:solidFill>
                  <a:srgbClr val="000000"/>
                </a:solidFill>
              </a:rPr>
              <a:t>] &gt; 24 mM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015831" y="3089414"/>
            <a:ext cx="1684236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rgbClr val="000000"/>
                </a:solidFill>
              </a:rPr>
              <a:t>P</a:t>
            </a:r>
            <a:r>
              <a:rPr lang="en-US" sz="1400" b="1" baseline="-25000" dirty="0">
                <a:solidFill>
                  <a:srgbClr val="000000"/>
                </a:solidFill>
              </a:rPr>
              <a:t>CO</a:t>
            </a:r>
            <a:r>
              <a:rPr lang="en-US" sz="1400" b="1" baseline="-37000" dirty="0">
                <a:solidFill>
                  <a:srgbClr val="000000"/>
                </a:solidFill>
              </a:rPr>
              <a:t>2</a:t>
            </a:r>
            <a:r>
              <a:rPr lang="en-US" sz="1400" b="1" dirty="0">
                <a:solidFill>
                  <a:srgbClr val="000000"/>
                </a:solidFill>
              </a:rPr>
              <a:t> &lt; 40 mm Hg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59811" y="3100363"/>
            <a:ext cx="466794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OR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513211" y="3104118"/>
            <a:ext cx="466794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13140878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19.29  Summary of acid-base disturbances and compensation.</a:t>
            </a:r>
            <a:endParaRPr lang="en-US" sz="1200" dirty="0"/>
          </a:p>
        </p:txBody>
      </p:sp>
      <p:pic>
        <p:nvPicPr>
          <p:cNvPr id="4" name="Picture 3" descr="figure_19_29_unlabeled_step06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48"/>
          <a:stretch/>
        </p:blipFill>
        <p:spPr>
          <a:xfrm>
            <a:off x="266700" y="495300"/>
            <a:ext cx="8601456" cy="5691414"/>
          </a:xfrm>
          <a:prstGeom prst="rect">
            <a:avLst/>
          </a:prstGeom>
        </p:spPr>
      </p:pic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8267993" y="146400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>
              <a:defRPr/>
            </a:pPr>
            <a:r>
              <a:rPr lang="en-US" sz="1200" b="1" dirty="0">
                <a:solidFill>
                  <a:srgbClr val="000000"/>
                </a:solidFill>
                <a:cs typeface="Arial" charset="0"/>
              </a:rPr>
              <a:t>Slide 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02389" y="625955"/>
            <a:ext cx="1102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Arterial pH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71885" y="1512801"/>
            <a:ext cx="1006361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pH &lt; 7.35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51212" y="1510922"/>
            <a:ext cx="466794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59289" y="1514678"/>
            <a:ext cx="1006361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pH &gt; 7.45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2638" y="2297479"/>
            <a:ext cx="97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Alkalosis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8553" y="3914325"/>
            <a:ext cx="2055408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Respiratory alkalosis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66720" y="3903248"/>
            <a:ext cx="1879538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Metabolic alkalosis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18658" y="3909144"/>
            <a:ext cx="2013915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Respiratory acidosis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8442" y="3910567"/>
            <a:ext cx="1838044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Metabolic acidosis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5964" y="4730284"/>
            <a:ext cx="1445174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Respiratory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</a:rPr>
              <a:t>compensation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99152" y="4739355"/>
            <a:ext cx="1445174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Renal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</a:rPr>
              <a:t>compensation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08855" y="4733131"/>
            <a:ext cx="1445174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Respiratory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</a:rPr>
              <a:t>compensation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75332" y="4729843"/>
            <a:ext cx="1445174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Renal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</a:rPr>
              <a:t>compensation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893882" y="2292037"/>
            <a:ext cx="932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Acidosis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95109" y="3088507"/>
            <a:ext cx="1650250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[HCO</a:t>
            </a:r>
            <a:r>
              <a:rPr lang="en-US" sz="1400" b="1" baseline="-25000" dirty="0">
                <a:solidFill>
                  <a:srgbClr val="000000"/>
                </a:solidFill>
              </a:rPr>
              <a:t>3</a:t>
            </a:r>
            <a:r>
              <a:rPr lang="en-US" sz="1400" b="1" baseline="30000" dirty="0">
                <a:solidFill>
                  <a:srgbClr val="000000"/>
                </a:solidFill>
              </a:rPr>
              <a:t>–</a:t>
            </a:r>
            <a:r>
              <a:rPr lang="en-US" sz="1400" b="1" dirty="0">
                <a:solidFill>
                  <a:srgbClr val="000000"/>
                </a:solidFill>
              </a:rPr>
              <a:t>] &lt; 24 mM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56803" y="3089414"/>
            <a:ext cx="1684236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rgbClr val="000000"/>
                </a:solidFill>
              </a:rPr>
              <a:t>P</a:t>
            </a:r>
            <a:r>
              <a:rPr lang="en-US" sz="1400" b="1" baseline="-25000" dirty="0">
                <a:solidFill>
                  <a:srgbClr val="000000"/>
                </a:solidFill>
              </a:rPr>
              <a:t>CO</a:t>
            </a:r>
            <a:r>
              <a:rPr lang="en-US" sz="1400" b="1" baseline="-37000" dirty="0">
                <a:solidFill>
                  <a:srgbClr val="000000"/>
                </a:solidFill>
              </a:rPr>
              <a:t>2</a:t>
            </a:r>
            <a:r>
              <a:rPr lang="en-US" sz="1400" b="1" dirty="0">
                <a:solidFill>
                  <a:srgbClr val="000000"/>
                </a:solidFill>
              </a:rPr>
              <a:t> &gt; 40 mm Hg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42035" y="3077885"/>
            <a:ext cx="1650250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[HCO</a:t>
            </a:r>
            <a:r>
              <a:rPr lang="en-US" sz="1400" b="1" baseline="-25000" dirty="0">
                <a:solidFill>
                  <a:srgbClr val="000000"/>
                </a:solidFill>
              </a:rPr>
              <a:t>3</a:t>
            </a:r>
            <a:r>
              <a:rPr lang="en-US" sz="1400" b="1" baseline="30000" dirty="0">
                <a:solidFill>
                  <a:srgbClr val="000000"/>
                </a:solidFill>
              </a:rPr>
              <a:t>–</a:t>
            </a:r>
            <a:r>
              <a:rPr lang="en-US" sz="1400" b="1" dirty="0">
                <a:solidFill>
                  <a:srgbClr val="000000"/>
                </a:solidFill>
              </a:rPr>
              <a:t>] &gt; 24 mM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15831" y="3089414"/>
            <a:ext cx="1684236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rgbClr val="000000"/>
                </a:solidFill>
              </a:rPr>
              <a:t>P</a:t>
            </a:r>
            <a:r>
              <a:rPr lang="en-US" sz="1400" b="1" baseline="-25000" dirty="0">
                <a:solidFill>
                  <a:srgbClr val="000000"/>
                </a:solidFill>
              </a:rPr>
              <a:t>CO</a:t>
            </a:r>
            <a:r>
              <a:rPr lang="en-US" sz="1400" b="1" baseline="-37000" dirty="0">
                <a:solidFill>
                  <a:srgbClr val="000000"/>
                </a:solidFill>
              </a:rPr>
              <a:t>2</a:t>
            </a:r>
            <a:r>
              <a:rPr lang="en-US" sz="1400" b="1" dirty="0">
                <a:solidFill>
                  <a:srgbClr val="000000"/>
                </a:solidFill>
              </a:rPr>
              <a:t> &lt; 40 mm Hg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159811" y="3100363"/>
            <a:ext cx="466794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OR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513211" y="3104118"/>
            <a:ext cx="466794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9576230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19.29  Summary of acid-base disturbances and compensation.</a:t>
            </a:r>
            <a:endParaRPr lang="en-US" sz="1200" dirty="0"/>
          </a:p>
        </p:txBody>
      </p:sp>
      <p:pic>
        <p:nvPicPr>
          <p:cNvPr id="4" name="Picture 3" descr="figure_19_29_unlabeled_step07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48"/>
          <a:stretch/>
        </p:blipFill>
        <p:spPr>
          <a:xfrm>
            <a:off x="266700" y="495300"/>
            <a:ext cx="8601456" cy="5691414"/>
          </a:xfrm>
          <a:prstGeom prst="rect">
            <a:avLst/>
          </a:prstGeom>
        </p:spPr>
      </p:pic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8267993" y="146400"/>
            <a:ext cx="6807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r">
              <a:defRPr/>
            </a:pPr>
            <a:r>
              <a:rPr lang="en-US" sz="1200" b="1" dirty="0">
                <a:solidFill>
                  <a:srgbClr val="000000"/>
                </a:solidFill>
                <a:cs typeface="Arial" charset="0"/>
              </a:rPr>
              <a:t>Slide 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02389" y="625955"/>
            <a:ext cx="1102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Arterial pH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71885" y="1512801"/>
            <a:ext cx="1006361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pH &lt; 7.35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51212" y="1510922"/>
            <a:ext cx="466794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59289" y="1514678"/>
            <a:ext cx="1006361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pH &gt; 7.45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2638" y="2297479"/>
            <a:ext cx="97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Alkalosis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8553" y="3914325"/>
            <a:ext cx="2055408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Respiratory alkalosis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66720" y="3903248"/>
            <a:ext cx="1879538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Metabolic alkalosis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18658" y="3909144"/>
            <a:ext cx="2013915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Respiratory acidosis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8442" y="3910567"/>
            <a:ext cx="1838044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Metabolic acidosis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5964" y="4730284"/>
            <a:ext cx="1445174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Respiratory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</a:rPr>
              <a:t>compensation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99152" y="4739355"/>
            <a:ext cx="1445174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Renal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</a:rPr>
              <a:t>compensation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08855" y="4733131"/>
            <a:ext cx="1445174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Respiratory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</a:rPr>
              <a:t>compensation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75332" y="4729843"/>
            <a:ext cx="1445174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solidFill>
                  <a:srgbClr val="000000"/>
                </a:solidFill>
              </a:rPr>
              <a:t>Renal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</a:rPr>
              <a:t>compensation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893882" y="2292037"/>
            <a:ext cx="932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Acidosis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95109" y="3088507"/>
            <a:ext cx="1650250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[HCO</a:t>
            </a:r>
            <a:r>
              <a:rPr lang="en-US" sz="1400" b="1" baseline="-25000" dirty="0">
                <a:solidFill>
                  <a:srgbClr val="000000"/>
                </a:solidFill>
              </a:rPr>
              <a:t>3</a:t>
            </a:r>
            <a:r>
              <a:rPr lang="en-US" sz="1400" b="1" baseline="30000" dirty="0">
                <a:solidFill>
                  <a:srgbClr val="000000"/>
                </a:solidFill>
              </a:rPr>
              <a:t>–</a:t>
            </a:r>
            <a:r>
              <a:rPr lang="en-US" sz="1400" b="1" dirty="0">
                <a:solidFill>
                  <a:srgbClr val="000000"/>
                </a:solidFill>
              </a:rPr>
              <a:t>] &lt; 24 mM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56803" y="3089414"/>
            <a:ext cx="1684236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rgbClr val="000000"/>
                </a:solidFill>
              </a:rPr>
              <a:t>P</a:t>
            </a:r>
            <a:r>
              <a:rPr lang="en-US" sz="1400" b="1" baseline="-25000" dirty="0">
                <a:solidFill>
                  <a:srgbClr val="000000"/>
                </a:solidFill>
              </a:rPr>
              <a:t>CO</a:t>
            </a:r>
            <a:r>
              <a:rPr lang="en-US" sz="1400" b="1" baseline="-37000" dirty="0">
                <a:solidFill>
                  <a:srgbClr val="000000"/>
                </a:solidFill>
              </a:rPr>
              <a:t>2</a:t>
            </a:r>
            <a:r>
              <a:rPr lang="en-US" sz="1400" b="1" dirty="0">
                <a:solidFill>
                  <a:srgbClr val="000000"/>
                </a:solidFill>
              </a:rPr>
              <a:t> &gt; 40 mm Hg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628299" y="5724299"/>
            <a:ext cx="1650250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[HCO</a:t>
            </a:r>
            <a:r>
              <a:rPr lang="en-US" sz="1400" b="1" baseline="-25000" dirty="0">
                <a:solidFill>
                  <a:srgbClr val="000000"/>
                </a:solidFill>
              </a:rPr>
              <a:t>3</a:t>
            </a:r>
            <a:r>
              <a:rPr lang="en-US" sz="1400" b="1" baseline="30000" dirty="0">
                <a:solidFill>
                  <a:srgbClr val="000000"/>
                </a:solidFill>
              </a:rPr>
              <a:t>–</a:t>
            </a:r>
            <a:r>
              <a:rPr lang="en-US" sz="1400" b="1" dirty="0">
                <a:solidFill>
                  <a:srgbClr val="000000"/>
                </a:solidFill>
              </a:rPr>
              <a:t>] &gt; 24 mM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42035" y="3077885"/>
            <a:ext cx="1650250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[HCO</a:t>
            </a:r>
            <a:r>
              <a:rPr lang="en-US" sz="1400" b="1" baseline="-25000" dirty="0">
                <a:solidFill>
                  <a:srgbClr val="000000"/>
                </a:solidFill>
              </a:rPr>
              <a:t>3</a:t>
            </a:r>
            <a:r>
              <a:rPr lang="en-US" sz="1400" b="1" baseline="30000" dirty="0">
                <a:solidFill>
                  <a:srgbClr val="000000"/>
                </a:solidFill>
              </a:rPr>
              <a:t>–</a:t>
            </a:r>
            <a:r>
              <a:rPr lang="en-US" sz="1400" b="1" dirty="0">
                <a:solidFill>
                  <a:srgbClr val="000000"/>
                </a:solidFill>
              </a:rPr>
              <a:t>] &gt; 24 mM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15831" y="3089414"/>
            <a:ext cx="1684236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rgbClr val="000000"/>
                </a:solidFill>
              </a:rPr>
              <a:t>P</a:t>
            </a:r>
            <a:r>
              <a:rPr lang="en-US" sz="1400" b="1" baseline="-25000" dirty="0">
                <a:solidFill>
                  <a:srgbClr val="000000"/>
                </a:solidFill>
              </a:rPr>
              <a:t>CO</a:t>
            </a:r>
            <a:r>
              <a:rPr lang="en-US" sz="1400" b="1" baseline="-37000" dirty="0">
                <a:solidFill>
                  <a:srgbClr val="000000"/>
                </a:solidFill>
              </a:rPr>
              <a:t>2</a:t>
            </a:r>
            <a:r>
              <a:rPr lang="en-US" sz="1400" b="1" dirty="0">
                <a:solidFill>
                  <a:srgbClr val="000000"/>
                </a:solidFill>
              </a:rPr>
              <a:t> &lt; 40 mm Hg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749671" y="5739002"/>
            <a:ext cx="1684236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rgbClr val="000000"/>
                </a:solidFill>
              </a:rPr>
              <a:t>P</a:t>
            </a:r>
            <a:r>
              <a:rPr lang="en-US" sz="1400" b="1" baseline="-25000" dirty="0">
                <a:solidFill>
                  <a:srgbClr val="000000"/>
                </a:solidFill>
              </a:rPr>
              <a:t>CO</a:t>
            </a:r>
            <a:r>
              <a:rPr lang="en-US" sz="1400" b="1" baseline="-37000" dirty="0">
                <a:solidFill>
                  <a:srgbClr val="000000"/>
                </a:solidFill>
              </a:rPr>
              <a:t>2</a:t>
            </a:r>
            <a:r>
              <a:rPr lang="en-US" sz="1400" b="1" dirty="0">
                <a:solidFill>
                  <a:srgbClr val="000000"/>
                </a:solidFill>
              </a:rPr>
              <a:t> &gt; 40 mm Hg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993614" y="5724298"/>
            <a:ext cx="1650250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[HCO</a:t>
            </a:r>
            <a:r>
              <a:rPr lang="en-US" sz="1400" b="1" baseline="-25000" dirty="0">
                <a:solidFill>
                  <a:srgbClr val="000000"/>
                </a:solidFill>
              </a:rPr>
              <a:t>3</a:t>
            </a:r>
            <a:r>
              <a:rPr lang="en-US" sz="1400" b="1" baseline="30000" dirty="0">
                <a:solidFill>
                  <a:srgbClr val="000000"/>
                </a:solidFill>
              </a:rPr>
              <a:t>–</a:t>
            </a:r>
            <a:r>
              <a:rPr lang="en-US" sz="1400" b="1" dirty="0">
                <a:solidFill>
                  <a:srgbClr val="000000"/>
                </a:solidFill>
              </a:rPr>
              <a:t>] &lt; 24 mM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4394" y="5739001"/>
            <a:ext cx="1684236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rgbClr val="000000"/>
                </a:solidFill>
              </a:rPr>
              <a:t>P</a:t>
            </a:r>
            <a:r>
              <a:rPr lang="en-US" sz="1400" b="1" baseline="-25000" dirty="0">
                <a:solidFill>
                  <a:srgbClr val="000000"/>
                </a:solidFill>
              </a:rPr>
              <a:t>CO</a:t>
            </a:r>
            <a:r>
              <a:rPr lang="en-US" sz="1400" b="1" baseline="-37000" dirty="0">
                <a:solidFill>
                  <a:srgbClr val="000000"/>
                </a:solidFill>
              </a:rPr>
              <a:t>2</a:t>
            </a:r>
            <a:r>
              <a:rPr lang="en-US" sz="1400" b="1" dirty="0">
                <a:solidFill>
                  <a:srgbClr val="000000"/>
                </a:solidFill>
              </a:rPr>
              <a:t> &lt; 40 mm Hg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159811" y="3100363"/>
            <a:ext cx="466794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OR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513211" y="3104118"/>
            <a:ext cx="466794" cy="315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441513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575" y="90488"/>
            <a:ext cx="8861425" cy="584776"/>
          </a:xfrm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19.7 Acid-Base Balance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Normal pH of arterial blood: 7.35–7.45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pH &lt; 7.35 = acidosis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pH &gt; 7.45 = alkalosis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709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575" y="90488"/>
            <a:ext cx="8861425" cy="584776"/>
          </a:xfrm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Acid-Base Balance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Complications with acid-base disturbance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Conformation change in protein structure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Changes in excitability of neurons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Changes in potassium balance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Cardiac arrhythmias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Vasodilation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47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575" y="90488"/>
            <a:ext cx="8861425" cy="276999"/>
          </a:xfrm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</a:rPr>
              <a:t>Figure 19.24  Inputs and outputs of acid to the blood.</a:t>
            </a:r>
          </a:p>
        </p:txBody>
      </p:sp>
      <p:pic>
        <p:nvPicPr>
          <p:cNvPr id="26" name="Picture 25" descr="figure_19_24_unlabeled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8"/>
          <a:stretch/>
        </p:blipFill>
        <p:spPr>
          <a:xfrm>
            <a:off x="272642" y="1836086"/>
            <a:ext cx="8601456" cy="324069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34652" y="1781219"/>
            <a:ext cx="944236" cy="413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r>
              <a:rPr lang="en-US" sz="2090" dirty="0">
                <a:latin typeface="Arial Black"/>
                <a:cs typeface="Arial Black"/>
              </a:rPr>
              <a:t>Input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625762" y="1781218"/>
            <a:ext cx="1182158" cy="413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r>
              <a:rPr lang="en-US" sz="2090" dirty="0">
                <a:latin typeface="Arial Black"/>
                <a:cs typeface="Arial Black"/>
              </a:rPr>
              <a:t>Output</a:t>
            </a:r>
          </a:p>
        </p:txBody>
      </p:sp>
      <p:sp>
        <p:nvSpPr>
          <p:cNvPr id="52" name="Freeform 51"/>
          <p:cNvSpPr/>
          <p:nvPr/>
        </p:nvSpPr>
        <p:spPr>
          <a:xfrm>
            <a:off x="2069667" y="2324243"/>
            <a:ext cx="217704" cy="828071"/>
          </a:xfrm>
          <a:custGeom>
            <a:avLst/>
            <a:gdLst>
              <a:gd name="connsiteX0" fmla="*/ 101600 w 104775"/>
              <a:gd name="connsiteY0" fmla="*/ 3175 h 463550"/>
              <a:gd name="connsiteX1" fmla="*/ 0 w 104775"/>
              <a:gd name="connsiteY1" fmla="*/ 0 h 463550"/>
              <a:gd name="connsiteX2" fmla="*/ 0 w 104775"/>
              <a:gd name="connsiteY2" fmla="*/ 463550 h 463550"/>
              <a:gd name="connsiteX3" fmla="*/ 104775 w 104775"/>
              <a:gd name="connsiteY3" fmla="*/ 463550 h 463550"/>
              <a:gd name="connsiteX0" fmla="*/ 104775 w 104775"/>
              <a:gd name="connsiteY0" fmla="*/ 0 h 463762"/>
              <a:gd name="connsiteX1" fmla="*/ 0 w 104775"/>
              <a:gd name="connsiteY1" fmla="*/ 212 h 463762"/>
              <a:gd name="connsiteX2" fmla="*/ 0 w 104775"/>
              <a:gd name="connsiteY2" fmla="*/ 463762 h 463762"/>
              <a:gd name="connsiteX3" fmla="*/ 104775 w 104775"/>
              <a:gd name="connsiteY3" fmla="*/ 463762 h 46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775" h="463762">
                <a:moveTo>
                  <a:pt x="104775" y="0"/>
                </a:moveTo>
                <a:lnTo>
                  <a:pt x="0" y="212"/>
                </a:lnTo>
                <a:lnTo>
                  <a:pt x="0" y="463762"/>
                </a:lnTo>
                <a:lnTo>
                  <a:pt x="104775" y="463762"/>
                </a:lnTo>
              </a:path>
            </a:pathLst>
          </a:custGeom>
          <a:ln w="254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3" name="Freeform 52"/>
          <p:cNvSpPr/>
          <p:nvPr/>
        </p:nvSpPr>
        <p:spPr>
          <a:xfrm>
            <a:off x="874495" y="2730039"/>
            <a:ext cx="1193800" cy="0"/>
          </a:xfrm>
          <a:custGeom>
            <a:avLst/>
            <a:gdLst>
              <a:gd name="connsiteX0" fmla="*/ 1193800 w 1193800"/>
              <a:gd name="connsiteY0" fmla="*/ 0 h 0"/>
              <a:gd name="connsiteX1" fmla="*/ 0 w 11938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3800">
                <a:moveTo>
                  <a:pt x="1193800" y="0"/>
                </a:moveTo>
                <a:lnTo>
                  <a:pt x="0" y="0"/>
                </a:lnTo>
              </a:path>
            </a:pathLst>
          </a:custGeom>
          <a:ln w="25400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4" name="Freeform 53"/>
          <p:cNvSpPr/>
          <p:nvPr/>
        </p:nvSpPr>
        <p:spPr>
          <a:xfrm>
            <a:off x="2069667" y="3677693"/>
            <a:ext cx="217704" cy="1065296"/>
          </a:xfrm>
          <a:custGeom>
            <a:avLst/>
            <a:gdLst>
              <a:gd name="connsiteX0" fmla="*/ 101600 w 104775"/>
              <a:gd name="connsiteY0" fmla="*/ 3175 h 463550"/>
              <a:gd name="connsiteX1" fmla="*/ 0 w 104775"/>
              <a:gd name="connsiteY1" fmla="*/ 0 h 463550"/>
              <a:gd name="connsiteX2" fmla="*/ 0 w 104775"/>
              <a:gd name="connsiteY2" fmla="*/ 463550 h 463550"/>
              <a:gd name="connsiteX3" fmla="*/ 104775 w 104775"/>
              <a:gd name="connsiteY3" fmla="*/ 463550 h 463550"/>
              <a:gd name="connsiteX0" fmla="*/ 104775 w 104775"/>
              <a:gd name="connsiteY0" fmla="*/ 0 h 463762"/>
              <a:gd name="connsiteX1" fmla="*/ 0 w 104775"/>
              <a:gd name="connsiteY1" fmla="*/ 212 h 463762"/>
              <a:gd name="connsiteX2" fmla="*/ 0 w 104775"/>
              <a:gd name="connsiteY2" fmla="*/ 463762 h 463762"/>
              <a:gd name="connsiteX3" fmla="*/ 104775 w 104775"/>
              <a:gd name="connsiteY3" fmla="*/ 463762 h 46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775" h="463762">
                <a:moveTo>
                  <a:pt x="104775" y="0"/>
                </a:moveTo>
                <a:lnTo>
                  <a:pt x="0" y="212"/>
                </a:lnTo>
                <a:lnTo>
                  <a:pt x="0" y="463762"/>
                </a:lnTo>
                <a:lnTo>
                  <a:pt x="104775" y="463762"/>
                </a:lnTo>
              </a:path>
            </a:pathLst>
          </a:custGeom>
          <a:ln w="25400" cmpd="sng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5" name="Freeform 54"/>
          <p:cNvSpPr/>
          <p:nvPr/>
        </p:nvSpPr>
        <p:spPr>
          <a:xfrm>
            <a:off x="1846045" y="4200064"/>
            <a:ext cx="225425" cy="3175"/>
          </a:xfrm>
          <a:custGeom>
            <a:avLst/>
            <a:gdLst>
              <a:gd name="connsiteX0" fmla="*/ 225425 w 225425"/>
              <a:gd name="connsiteY0" fmla="*/ 3175 h 3175"/>
              <a:gd name="connsiteX1" fmla="*/ 0 w 225425"/>
              <a:gd name="connsiteY1" fmla="*/ 0 h 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5425" h="3175">
                <a:moveTo>
                  <a:pt x="225425" y="3175"/>
                </a:moveTo>
                <a:lnTo>
                  <a:pt x="0" y="0"/>
                </a:lnTo>
              </a:path>
            </a:pathLst>
          </a:custGeom>
          <a:ln w="25400">
            <a:solidFill>
              <a:schemeClr val="tx1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6" name="Freeform 55"/>
          <p:cNvSpPr/>
          <p:nvPr/>
        </p:nvSpPr>
        <p:spPr>
          <a:xfrm flipH="1" flipV="1">
            <a:off x="7235288" y="2551174"/>
            <a:ext cx="217704" cy="486840"/>
          </a:xfrm>
          <a:custGeom>
            <a:avLst/>
            <a:gdLst>
              <a:gd name="connsiteX0" fmla="*/ 101600 w 104775"/>
              <a:gd name="connsiteY0" fmla="*/ 3175 h 463550"/>
              <a:gd name="connsiteX1" fmla="*/ 0 w 104775"/>
              <a:gd name="connsiteY1" fmla="*/ 0 h 463550"/>
              <a:gd name="connsiteX2" fmla="*/ 0 w 104775"/>
              <a:gd name="connsiteY2" fmla="*/ 463550 h 463550"/>
              <a:gd name="connsiteX3" fmla="*/ 104775 w 104775"/>
              <a:gd name="connsiteY3" fmla="*/ 463550 h 463550"/>
              <a:gd name="connsiteX0" fmla="*/ 104775 w 104775"/>
              <a:gd name="connsiteY0" fmla="*/ 0 h 463762"/>
              <a:gd name="connsiteX1" fmla="*/ 0 w 104775"/>
              <a:gd name="connsiteY1" fmla="*/ 212 h 463762"/>
              <a:gd name="connsiteX2" fmla="*/ 0 w 104775"/>
              <a:gd name="connsiteY2" fmla="*/ 463762 h 463762"/>
              <a:gd name="connsiteX3" fmla="*/ 104775 w 104775"/>
              <a:gd name="connsiteY3" fmla="*/ 463762 h 46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775" h="463762">
                <a:moveTo>
                  <a:pt x="104775" y="0"/>
                </a:moveTo>
                <a:lnTo>
                  <a:pt x="0" y="212"/>
                </a:lnTo>
                <a:lnTo>
                  <a:pt x="0" y="463762"/>
                </a:lnTo>
                <a:lnTo>
                  <a:pt x="104775" y="463762"/>
                </a:lnTo>
              </a:path>
            </a:pathLst>
          </a:custGeom>
          <a:ln w="2540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7" name="Freeform 56"/>
          <p:cNvSpPr/>
          <p:nvPr/>
        </p:nvSpPr>
        <p:spPr>
          <a:xfrm>
            <a:off x="7449920" y="2790364"/>
            <a:ext cx="219075" cy="3175"/>
          </a:xfrm>
          <a:custGeom>
            <a:avLst/>
            <a:gdLst>
              <a:gd name="connsiteX0" fmla="*/ 0 w 219075"/>
              <a:gd name="connsiteY0" fmla="*/ 3175 h 3175"/>
              <a:gd name="connsiteX1" fmla="*/ 219075 w 219075"/>
              <a:gd name="connsiteY1" fmla="*/ 0 h 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9075" h="3175">
                <a:moveTo>
                  <a:pt x="0" y="3175"/>
                </a:moveTo>
                <a:lnTo>
                  <a:pt x="21907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8" name="Freeform 57"/>
          <p:cNvSpPr/>
          <p:nvPr/>
        </p:nvSpPr>
        <p:spPr>
          <a:xfrm flipH="1" flipV="1">
            <a:off x="7235288" y="3986274"/>
            <a:ext cx="217704" cy="486840"/>
          </a:xfrm>
          <a:custGeom>
            <a:avLst/>
            <a:gdLst>
              <a:gd name="connsiteX0" fmla="*/ 101600 w 104775"/>
              <a:gd name="connsiteY0" fmla="*/ 3175 h 463550"/>
              <a:gd name="connsiteX1" fmla="*/ 0 w 104775"/>
              <a:gd name="connsiteY1" fmla="*/ 0 h 463550"/>
              <a:gd name="connsiteX2" fmla="*/ 0 w 104775"/>
              <a:gd name="connsiteY2" fmla="*/ 463550 h 463550"/>
              <a:gd name="connsiteX3" fmla="*/ 104775 w 104775"/>
              <a:gd name="connsiteY3" fmla="*/ 463550 h 463550"/>
              <a:gd name="connsiteX0" fmla="*/ 104775 w 104775"/>
              <a:gd name="connsiteY0" fmla="*/ 0 h 463762"/>
              <a:gd name="connsiteX1" fmla="*/ 0 w 104775"/>
              <a:gd name="connsiteY1" fmla="*/ 212 h 463762"/>
              <a:gd name="connsiteX2" fmla="*/ 0 w 104775"/>
              <a:gd name="connsiteY2" fmla="*/ 463762 h 463762"/>
              <a:gd name="connsiteX3" fmla="*/ 104775 w 104775"/>
              <a:gd name="connsiteY3" fmla="*/ 463762 h 46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775" h="463762">
                <a:moveTo>
                  <a:pt x="104775" y="0"/>
                </a:moveTo>
                <a:lnTo>
                  <a:pt x="0" y="212"/>
                </a:lnTo>
                <a:lnTo>
                  <a:pt x="0" y="463762"/>
                </a:lnTo>
                <a:lnTo>
                  <a:pt x="104775" y="463762"/>
                </a:lnTo>
              </a:path>
            </a:pathLst>
          </a:custGeom>
          <a:ln w="25400" cmpd="sng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9" name="Freeform 58"/>
          <p:cNvSpPr/>
          <p:nvPr/>
        </p:nvSpPr>
        <p:spPr>
          <a:xfrm>
            <a:off x="7449920" y="4225464"/>
            <a:ext cx="219075" cy="3175"/>
          </a:xfrm>
          <a:custGeom>
            <a:avLst/>
            <a:gdLst>
              <a:gd name="connsiteX0" fmla="*/ 0 w 219075"/>
              <a:gd name="connsiteY0" fmla="*/ 3175 h 3175"/>
              <a:gd name="connsiteX1" fmla="*/ 219075 w 219075"/>
              <a:gd name="connsiteY1" fmla="*/ 0 h 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9075" h="3175">
                <a:moveTo>
                  <a:pt x="0" y="3175"/>
                </a:moveTo>
                <a:lnTo>
                  <a:pt x="219075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300" b="1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36872" y="2496908"/>
            <a:ext cx="691002" cy="413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algn="l"/>
            <a:r>
              <a:rPr lang="en-US" sz="2090" b="1" dirty="0"/>
              <a:t>Diet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25925" y="3964036"/>
            <a:ext cx="1659048" cy="413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algn="l"/>
            <a:r>
              <a:rPr lang="en-US" sz="2090" b="1" dirty="0"/>
              <a:t>Metabolism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087022" y="2277933"/>
            <a:ext cx="1257015" cy="413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algn="l"/>
            <a:r>
              <a:rPr lang="en-US" sz="2090" b="1" dirty="0"/>
              <a:t>Proteins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097969" y="2792522"/>
            <a:ext cx="735760" cy="413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algn="l"/>
            <a:r>
              <a:rPr lang="en-US" sz="2090" b="1" dirty="0"/>
              <a:t>Fats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097967" y="3657470"/>
            <a:ext cx="686073" cy="413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algn="l"/>
            <a:r>
              <a:rPr lang="en-US" sz="2090" b="1" dirty="0"/>
              <a:t>CO</a:t>
            </a:r>
            <a:r>
              <a:rPr lang="en-US" sz="2090" b="1" baseline="-25000" dirty="0"/>
              <a:t>2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087019" y="3985931"/>
            <a:ext cx="1570057" cy="413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algn="l"/>
            <a:r>
              <a:rPr lang="en-US" sz="2090" b="1" dirty="0"/>
              <a:t>Lactic acid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097965" y="4314392"/>
            <a:ext cx="1570057" cy="413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algn="l"/>
            <a:r>
              <a:rPr lang="en-US" sz="2090" b="1" dirty="0"/>
              <a:t>Keto acids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772602" y="4029725"/>
            <a:ext cx="686073" cy="413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algn="l"/>
            <a:r>
              <a:rPr lang="en-US" sz="2090" b="1" dirty="0"/>
              <a:t>CO</a:t>
            </a:r>
            <a:r>
              <a:rPr lang="en-US" sz="2090" b="1" baseline="-25000" dirty="0"/>
              <a:t>2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856773" y="3252366"/>
            <a:ext cx="943843" cy="7355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r>
              <a:rPr lang="en-US" sz="2090" b="1" dirty="0"/>
              <a:t>Blood</a:t>
            </a:r>
          </a:p>
          <a:p>
            <a:r>
              <a:rPr lang="en-US" sz="2090" b="1" dirty="0"/>
              <a:t>[H</a:t>
            </a:r>
            <a:r>
              <a:rPr lang="en-US" sz="2090" b="1" baseline="30000" dirty="0"/>
              <a:t>+</a:t>
            </a:r>
            <a:r>
              <a:rPr lang="en-US" sz="2090" b="1" dirty="0"/>
              <a:t>]</a:t>
            </a:r>
            <a:endParaRPr lang="en-US" sz="2090" b="1" baseline="-25000" dirty="0"/>
          </a:p>
        </p:txBody>
      </p:sp>
      <p:sp>
        <p:nvSpPr>
          <p:cNvPr id="69" name="TextBox 68"/>
          <p:cNvSpPr txBox="1"/>
          <p:nvPr/>
        </p:nvSpPr>
        <p:spPr>
          <a:xfrm>
            <a:off x="6795238" y="2584494"/>
            <a:ext cx="482570" cy="413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r>
              <a:rPr lang="en-US" sz="2090" b="1" dirty="0"/>
              <a:t>H</a:t>
            </a:r>
            <a:r>
              <a:rPr lang="en-US" sz="2090" b="1" baseline="30000" dirty="0"/>
              <a:t>+</a:t>
            </a:r>
            <a:endParaRPr lang="en-US" sz="2090" b="1" baseline="-25000" dirty="0"/>
          </a:p>
        </p:txBody>
      </p:sp>
      <p:sp>
        <p:nvSpPr>
          <p:cNvPr id="70" name="TextBox 69"/>
          <p:cNvSpPr txBox="1"/>
          <p:nvPr/>
        </p:nvSpPr>
        <p:spPr>
          <a:xfrm>
            <a:off x="7690767" y="2580474"/>
            <a:ext cx="1227308" cy="413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r>
              <a:rPr lang="en-US" sz="2090" b="1" dirty="0">
                <a:latin typeface="Arial"/>
                <a:cs typeface="Arial"/>
              </a:rPr>
              <a:t>Kidneys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624011" y="4014755"/>
            <a:ext cx="988601" cy="413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r>
              <a:rPr lang="en-US" sz="2090" b="1" dirty="0">
                <a:latin typeface="Arial"/>
                <a:cs typeface="Arial"/>
              </a:rPr>
              <a:t>Lungs</a:t>
            </a:r>
          </a:p>
        </p:txBody>
      </p:sp>
    </p:spTree>
    <p:extLst>
      <p:ext uri="{BB962C8B-B14F-4D97-AF65-F5344CB8AC3E}">
        <p14:creationId xmlns:p14="http://schemas.microsoft.com/office/powerpoint/2010/main" val="1208155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575" y="90488"/>
            <a:ext cx="8861425" cy="584776"/>
          </a:xfrm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Sources of Acid-Base Disturbances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ＭＳ Ｐゴシック" charset="0"/>
              </a:rPr>
              <a:t>Respiratory disturbances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Carbon dioxide is a source of acid</a:t>
            </a:r>
          </a:p>
          <a:p>
            <a:pPr lvl="1">
              <a:buNone/>
            </a:pPr>
            <a:r>
              <a:rPr lang="en-US" sz="2800" dirty="0"/>
              <a:t>                   </a:t>
            </a:r>
            <a:r>
              <a:rPr lang="en-US" dirty="0"/>
              <a:t>CA</a:t>
            </a:r>
          </a:p>
          <a:p>
            <a:pPr marL="795338" lvl="1">
              <a:buNone/>
            </a:pPr>
            <a:r>
              <a:rPr lang="en-US" dirty="0"/>
              <a:t>   CO</a:t>
            </a:r>
            <a:r>
              <a:rPr lang="en-US" baseline="-25000" dirty="0"/>
              <a:t>2</a:t>
            </a:r>
            <a:r>
              <a:rPr lang="en-US" dirty="0"/>
              <a:t> + H</a:t>
            </a:r>
            <a:r>
              <a:rPr lang="en-US" baseline="-25000" dirty="0"/>
              <a:t>2</a:t>
            </a:r>
            <a:r>
              <a:rPr lang="en-US" dirty="0"/>
              <a:t>O      </a:t>
            </a:r>
            <a:r>
              <a:rPr lang="en-US" dirty="0">
                <a:sym typeface="Wingdings" charset="0"/>
              </a:rPr>
              <a:t>H</a:t>
            </a:r>
            <a:r>
              <a:rPr lang="en-US" baseline="-25000" dirty="0"/>
              <a:t>2</a:t>
            </a:r>
            <a:r>
              <a:rPr lang="en-US" dirty="0">
                <a:sym typeface="Wingdings" charset="0"/>
              </a:rPr>
              <a:t>CO</a:t>
            </a:r>
            <a:r>
              <a:rPr lang="en-US" baseline="-25000" dirty="0"/>
              <a:t>3</a:t>
            </a:r>
            <a:r>
              <a:rPr lang="en-US" dirty="0">
                <a:sym typeface="Wingdings" charset="0"/>
              </a:rPr>
              <a:t>      HCO</a:t>
            </a:r>
            <a:r>
              <a:rPr lang="en-US" baseline="-25000" dirty="0"/>
              <a:t>3</a:t>
            </a:r>
            <a:r>
              <a:rPr lang="en-US" baseline="30000" dirty="0">
                <a:sym typeface="Wingdings" charset="0"/>
              </a:rPr>
              <a:t>–</a:t>
            </a:r>
            <a:r>
              <a:rPr lang="en-US" dirty="0">
                <a:sym typeface="Wingdings" charset="0"/>
              </a:rPr>
              <a:t> + H</a:t>
            </a:r>
            <a:r>
              <a:rPr lang="en-US" baseline="30000" dirty="0">
                <a:sym typeface="Wingdings" charset="0"/>
              </a:rPr>
              <a:t>+</a:t>
            </a:r>
          </a:p>
          <a:p>
            <a:pPr lvl="1" eaLnBrk="1" hangingPunct="1"/>
            <a:endParaRPr lang="en-US" dirty="0">
              <a:ea typeface="ＭＳ Ｐゴシック" charset="0"/>
            </a:endParaRPr>
          </a:p>
          <a:p>
            <a:pPr lvl="1" eaLnBrk="1" hangingPunct="1"/>
            <a:r>
              <a:rPr lang="en-US" dirty="0">
                <a:ea typeface="ＭＳ Ｐゴシック" charset="0"/>
              </a:rPr>
              <a:t>Normal </a:t>
            </a:r>
            <a:r>
              <a:rPr lang="en-US" i="1" dirty="0">
                <a:ea typeface="ＭＳ Ｐゴシック" charset="0"/>
              </a:rPr>
              <a:t>P</a:t>
            </a:r>
            <a:r>
              <a:rPr lang="en-US" baseline="-25000" dirty="0">
                <a:ea typeface="ＭＳ Ｐゴシック" charset="0"/>
              </a:rPr>
              <a:t>CO</a:t>
            </a:r>
            <a:r>
              <a:rPr lang="en-US" baseline="-50000" dirty="0">
                <a:ea typeface="ＭＳ Ｐゴシック" charset="0"/>
              </a:rPr>
              <a:t>2</a:t>
            </a:r>
            <a:r>
              <a:rPr lang="en-US" dirty="0">
                <a:ea typeface="ＭＳ Ｐゴシック" charset="0"/>
              </a:rPr>
              <a:t> arterial blood = 40 mm Hg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Sources of CO</a:t>
            </a:r>
            <a:r>
              <a:rPr lang="en-US" baseline="-25000" dirty="0">
                <a:ea typeface="ＭＳ Ｐゴシック" charset="0"/>
              </a:rPr>
              <a:t>2</a:t>
            </a:r>
            <a:r>
              <a:rPr lang="en-US" dirty="0">
                <a:ea typeface="ＭＳ Ｐゴシック" charset="0"/>
              </a:rPr>
              <a:t>: metabolism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Output of CO</a:t>
            </a:r>
            <a:r>
              <a:rPr lang="en-US" baseline="-25000" dirty="0">
                <a:ea typeface="ＭＳ Ｐゴシック" charset="0"/>
              </a:rPr>
              <a:t>2</a:t>
            </a:r>
            <a:r>
              <a:rPr lang="en-US" dirty="0">
                <a:ea typeface="ＭＳ Ｐゴシック" charset="0"/>
              </a:rPr>
              <a:t>: through respiratory system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Increased plasma [CO</a:t>
            </a:r>
            <a:r>
              <a:rPr lang="en-US" baseline="-25000" dirty="0">
                <a:ea typeface="ＭＳ Ｐゴシック" charset="0"/>
              </a:rPr>
              <a:t>2</a:t>
            </a:r>
            <a:r>
              <a:rPr lang="en-US" dirty="0">
                <a:ea typeface="ＭＳ Ｐゴシック" charset="0"/>
              </a:rPr>
              <a:t>] </a:t>
            </a:r>
            <a:r>
              <a:rPr lang="en-US" dirty="0">
                <a:ea typeface="ＭＳ Ｐゴシック" charset="0"/>
                <a:sym typeface="Symbol" charset="0"/>
              </a:rPr>
              <a:t></a:t>
            </a:r>
            <a:r>
              <a:rPr lang="en-US" dirty="0">
                <a:ea typeface="ＭＳ Ｐゴシック" charset="0"/>
                <a:sym typeface="Wingdings" charset="0"/>
              </a:rPr>
              <a:t> respiratory acidosis</a:t>
            </a:r>
          </a:p>
          <a:p>
            <a:pPr lvl="1" eaLnBrk="1" hangingPunct="1"/>
            <a:r>
              <a:rPr lang="en-US" dirty="0">
                <a:ea typeface="ＭＳ Ｐゴシック" charset="0"/>
                <a:sym typeface="Wingdings" charset="0"/>
              </a:rPr>
              <a:t>Decreased plasma [CO</a:t>
            </a:r>
            <a:r>
              <a:rPr lang="en-US" baseline="-25000" dirty="0">
                <a:ea typeface="ＭＳ Ｐゴシック" charset="0"/>
              </a:rPr>
              <a:t>2</a:t>
            </a:r>
            <a:r>
              <a:rPr lang="en-US" dirty="0">
                <a:ea typeface="ＭＳ Ｐゴシック" charset="0"/>
                <a:sym typeface="Wingdings" charset="0"/>
              </a:rPr>
              <a:t>] </a:t>
            </a:r>
            <a:r>
              <a:rPr lang="en-US" dirty="0">
                <a:ea typeface="ＭＳ Ｐゴシック" charset="0"/>
                <a:sym typeface="Symbol" charset="0"/>
              </a:rPr>
              <a:t></a:t>
            </a:r>
            <a:r>
              <a:rPr lang="en-US" dirty="0">
                <a:ea typeface="ＭＳ Ｐゴシック" charset="0"/>
                <a:sym typeface="Wingdings" charset="0"/>
              </a:rPr>
              <a:t> respiratory alkalosis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72" descr="Untitled-1.jpg                                                 001D8635ServDisk_05                    BE4022FB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430" y="3179960"/>
            <a:ext cx="327458" cy="170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2" descr="Untitled-1.jpg                                                 001D8635ServDisk_05                    BE4022FB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648" y="3186935"/>
            <a:ext cx="327458" cy="170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1900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625" y="1037690"/>
            <a:ext cx="8537575" cy="5286909"/>
          </a:xfrm>
        </p:spPr>
        <p:txBody>
          <a:bodyPr/>
          <a:lstStyle/>
          <a:p>
            <a:r>
              <a:rPr lang="en-US" dirty="0"/>
              <a:t>Respiratory acidosis can arise from a break in any one of these links: </a:t>
            </a:r>
          </a:p>
          <a:p>
            <a:r>
              <a:rPr lang="en-US" dirty="0"/>
              <a:t>For example, it can be caused from depression of the respiratory center through drugs or metabolic disease, or from limitations in chest wall expansion due to neuromuscular disorders or trauma. </a:t>
            </a:r>
          </a:p>
          <a:p>
            <a:r>
              <a:rPr lang="en-US" dirty="0"/>
              <a:t>It can also arise from pulmonary disease, cardiogenic </a:t>
            </a:r>
            <a:r>
              <a:rPr lang="en-US" dirty="0" err="1"/>
              <a:t>pulmon</a:t>
            </a:r>
            <a:r>
              <a:rPr lang="en-US" dirty="0"/>
              <a:t> </a:t>
            </a:r>
            <a:r>
              <a:rPr lang="en-US" dirty="0" err="1"/>
              <a:t>aryedema</a:t>
            </a:r>
            <a:r>
              <a:rPr lang="en-US" dirty="0"/>
              <a:t>, aspiration of a foreign body or vomitus, pneumothorax and pleural space disease, or through mechanical hypoventilation.</a:t>
            </a:r>
          </a:p>
        </p:txBody>
      </p:sp>
    </p:spTree>
    <p:extLst>
      <p:ext uri="{BB962C8B-B14F-4D97-AF65-F5344CB8AC3E}">
        <p14:creationId xmlns:p14="http://schemas.microsoft.com/office/powerpoint/2010/main" val="2342385671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</TotalTime>
  <Words>1624</Words>
  <Application>Microsoft Office PowerPoint</Application>
  <PresentationFormat>On-screen Show (4:3)</PresentationFormat>
  <Paragraphs>382</Paragraphs>
  <Slides>48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Arial</vt:lpstr>
      <vt:lpstr>Arial Black</vt:lpstr>
      <vt:lpstr>Calibri</vt:lpstr>
      <vt:lpstr>ITC Berkeley Oldstyle Std Bk</vt:lpstr>
      <vt:lpstr>Roboto</vt:lpstr>
      <vt:lpstr>Times</vt:lpstr>
      <vt:lpstr>UniMath2 A</vt:lpstr>
      <vt:lpstr>Wingdings</vt:lpstr>
      <vt:lpstr>Blank Presentation</vt:lpstr>
      <vt:lpstr>The Urinary System: Fluid and Electrolyte Balance</vt:lpstr>
      <vt:lpstr>Chapter Outline</vt:lpstr>
      <vt:lpstr>19.6 Interactions Between Fluid and Electrolyte Balance</vt:lpstr>
      <vt:lpstr>Interactions Between Fluid and Electrolyte Balance</vt:lpstr>
      <vt:lpstr>19.7 Acid-Base Balance</vt:lpstr>
      <vt:lpstr>Acid-Base Balance</vt:lpstr>
      <vt:lpstr>Figure 19.24  Inputs and outputs of acid to the blood.</vt:lpstr>
      <vt:lpstr>Sources of Acid-Base Disturbances</vt:lpstr>
      <vt:lpstr>PowerPoint Presentation</vt:lpstr>
      <vt:lpstr>PowerPoint Presentation</vt:lpstr>
      <vt:lpstr>Sources of Acid-Base Disturbances</vt:lpstr>
      <vt:lpstr>Sources of Acid-Base Disturbances</vt:lpstr>
      <vt:lpstr>Defense Mechanisms Against Acid-Base Disturbances</vt:lpstr>
      <vt:lpstr>Defense Mechanisms Against Acid-Base Disturbances</vt:lpstr>
      <vt:lpstr>Defense Mechanisms Against Acid-Base Disturbances</vt:lpstr>
      <vt:lpstr>Figure 19.25  The mechanism by which decreases in plasma pH increase ventilation.</vt:lpstr>
      <vt:lpstr>Defense Mechanisms Against Acid-Base Disturbances</vt:lpstr>
      <vt:lpstr>Defense Mechanisms Against Acid-Base Disturbances</vt:lpstr>
      <vt:lpstr>Figure 19.26  Bicarbonate reabsorption and hydrogen ion secretion in the proximal tubule.</vt:lpstr>
      <vt:lpstr>Figure 19.27  Bicarbonate synthesis and hydrogen ion secretion by intercalated cells of the distal tubule and collecting duct.</vt:lpstr>
      <vt:lpstr>Defense Mechanisms Against Acid-Base Disturbances</vt:lpstr>
      <vt:lpstr>Figure 19.28  Bicarbonate production and hydrogen secretion by glutamine metabolism in the proximal tubule.</vt:lpstr>
      <vt:lpstr>Compensation for Acid-Base Disturbances</vt:lpstr>
      <vt:lpstr>Compensation for Acid-Base Disturbances</vt:lpstr>
      <vt:lpstr>Compensation for Acid-Base Disturbances</vt:lpstr>
      <vt:lpstr>Compensation for Acid-Base Disturbances</vt:lpstr>
      <vt:lpstr>Compensation for Acid-Base Disturbances</vt:lpstr>
      <vt:lpstr>Figure 19.29  Summary of acid-base disturbances and compensation.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Figure 19.29  Summary of acid-base disturbances and compensation.</vt:lpstr>
      <vt:lpstr>Figure 19.29  Summary of acid-base disturbances and compensation.</vt:lpstr>
      <vt:lpstr>Figure 19.29  Summary of acid-base disturbances and compensation.</vt:lpstr>
      <vt:lpstr>Figure 19.29  Summary of acid-base disturbances and compensation.</vt:lpstr>
      <vt:lpstr>Figure 19.29  Summary of acid-base disturbances and compensation.</vt:lpstr>
      <vt:lpstr>Figure 19.29  Summary of acid-base disturbances and compensation.</vt:lpstr>
    </vt:vector>
  </TitlesOfParts>
  <Company>PMG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Title</dc:title>
  <dc:creator>PMG</dc:creator>
  <cp:lastModifiedBy>Diana Hurlbut</cp:lastModifiedBy>
  <cp:revision>67</cp:revision>
  <dcterms:created xsi:type="dcterms:W3CDTF">2012-07-13T15:05:13Z</dcterms:created>
  <dcterms:modified xsi:type="dcterms:W3CDTF">2023-04-21T23:21:58Z</dcterms:modified>
</cp:coreProperties>
</file>